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sldSz cx="18288000" cy="10287000"/>
  <p:notesSz cx="6858000" cy="9144000"/>
  <p:embeddedFontLst>
    <p:embeddedFont>
      <p:font typeface="Academy" panose="020B0604020202020204" charset="0"/>
      <p:regular r:id="rId67"/>
    </p:embeddedFont>
    <p:embeddedFont>
      <p:font typeface="Anton" pitchFamily="2" charset="0"/>
      <p:regular r:id="rId68"/>
    </p:embeddedFont>
    <p:embeddedFont>
      <p:font typeface="Codec Pro" panose="020B0604020202020204" charset="0"/>
      <p:regular r:id="rId69"/>
    </p:embeddedFont>
    <p:embeddedFont>
      <p:font typeface="Mokoto" panose="020B0604020202020204" charset="0"/>
      <p:regular r:id="rId70"/>
    </p:embeddedFont>
    <p:embeddedFont>
      <p:font typeface="Tomorrow" panose="020B0604020202020204" charset="0"/>
      <p:regular r:id="rId71"/>
    </p:embeddedFont>
    <p:embeddedFont>
      <p:font typeface="Tomorrow Bold" panose="020B0604020202020204" charset="0"/>
      <p:regular r:id="rId72"/>
    </p:embeddedFont>
    <p:embeddedFont>
      <p:font typeface="Tomorrow Italics" panose="020B0604020202020204" charset="0"/>
      <p:regular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510"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36.png"/><Relationship Id="rId5" Type="http://schemas.openxmlformats.org/officeDocument/2006/relationships/image" Target="../media/image3.png"/><Relationship Id="rId10" Type="http://schemas.openxmlformats.org/officeDocument/2006/relationships/image" Target="../media/image35.png"/><Relationship Id="rId4" Type="http://schemas.openxmlformats.org/officeDocument/2006/relationships/image" Target="../media/image5.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5.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jpeg"/><Relationship Id="rId2" Type="http://schemas.openxmlformats.org/officeDocument/2006/relationships/image" Target="../media/image6.jpeg"/><Relationship Id="rId1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4.svg"/><Relationship Id="rId9" Type="http://schemas.openxmlformats.org/officeDocument/2006/relationships/image" Target="../media/image42.png"/><Relationship Id="rId1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png"/><Relationship Id="rId7" Type="http://schemas.openxmlformats.org/officeDocument/2006/relationships/image" Target="../media/image53.png"/><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4.sv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5.png"/><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7.png"/><Relationship Id="rId7" Type="http://schemas.openxmlformats.org/officeDocument/2006/relationships/image" Target="../media/image56.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7.png"/><Relationship Id="rId7" Type="http://schemas.openxmlformats.org/officeDocument/2006/relationships/image" Target="../media/image56.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59.png"/></Relationships>
</file>

<file path=ppt/slides/_rels/slide2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2.png"/><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4.sv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4.sv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3.png"/><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4.sv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4.png"/><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4.svg"/></Relationships>
</file>

<file path=ppt/slides/_rels/slide2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68.png"/><Relationship Id="rId4" Type="http://schemas.openxmlformats.org/officeDocument/2006/relationships/image" Target="../media/image5.png"/><Relationship Id="rId9"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70.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73.png"/><Relationship Id="rId4" Type="http://schemas.openxmlformats.org/officeDocument/2006/relationships/image" Target="../media/image5.png"/><Relationship Id="rId9" Type="http://schemas.openxmlformats.org/officeDocument/2006/relationships/image" Target="../media/image72.jpe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4.sv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4.svg"/></Relationships>
</file>

<file path=ppt/slides/_rels/slide3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3.png"/><Relationship Id="rId7" Type="http://schemas.openxmlformats.org/officeDocument/2006/relationships/image" Target="../media/image74.png"/><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4.sv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4.svg"/></Relationships>
</file>

<file path=ppt/slides/_rels/slide3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png"/><Relationship Id="rId7" Type="http://schemas.openxmlformats.org/officeDocument/2006/relationships/image" Target="../media/image76.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png"/><Relationship Id="rId7" Type="http://schemas.openxmlformats.org/officeDocument/2006/relationships/image" Target="../media/image78.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4.svg"/></Relationships>
</file>

<file path=ppt/slides/_rels/slide3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81.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13.svg"/></Relationships>
</file>

<file path=ppt/slides/_rels/slide4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3.png"/><Relationship Id="rId7" Type="http://schemas.openxmlformats.org/officeDocument/2006/relationships/image" Target="../media/image84.png"/><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4.sv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4.sv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6.png"/><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4.sv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4.svg"/></Relationships>
</file>

<file path=ppt/slides/_rels/slide4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70.jpe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0.jpeg"/><Relationship Id="rId5" Type="http://schemas.openxmlformats.org/officeDocument/2006/relationships/image" Target="../media/image3.png"/><Relationship Id="rId10" Type="http://schemas.openxmlformats.org/officeDocument/2006/relationships/image" Target="../media/image89.png"/><Relationship Id="rId4" Type="http://schemas.openxmlformats.org/officeDocument/2006/relationships/image" Target="../media/image5.png"/><Relationship Id="rId9" Type="http://schemas.openxmlformats.org/officeDocument/2006/relationships/image" Target="../media/image88.png"/></Relationships>
</file>

<file path=ppt/slides/_rels/slide4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70.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92.png"/><Relationship Id="rId4" Type="http://schemas.openxmlformats.org/officeDocument/2006/relationships/image" Target="../media/image5.png"/><Relationship Id="rId9" Type="http://schemas.openxmlformats.org/officeDocument/2006/relationships/image" Target="../media/image91.png"/></Relationships>
</file>

<file path=ppt/slides/_rels/slide4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70.jpe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4.png"/><Relationship Id="rId5" Type="http://schemas.openxmlformats.org/officeDocument/2006/relationships/image" Target="../media/image3.png"/><Relationship Id="rId10" Type="http://schemas.openxmlformats.org/officeDocument/2006/relationships/image" Target="../media/image93.png"/><Relationship Id="rId4" Type="http://schemas.openxmlformats.org/officeDocument/2006/relationships/image" Target="../media/image5.png"/><Relationship Id="rId9"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5.png"/><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4.sv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6.png"/><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4.sv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7.png"/><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4.sv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4.sv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4.sv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4.sv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4.svg"/></Relationships>
</file>

<file path=ppt/slides/_rels/slide57.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100.png"/><Relationship Id="rId4" Type="http://schemas.openxmlformats.org/officeDocument/2006/relationships/image" Target="../media/image5.png"/><Relationship Id="rId9" Type="http://schemas.openxmlformats.org/officeDocument/2006/relationships/image" Target="../media/image99.pn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1.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4.svg"/><Relationship Id="rId9" Type="http://schemas.openxmlformats.org/officeDocument/2006/relationships/image" Target="../media/image20.png"/></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3.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4.sv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6.svg"/><Relationship Id="rId2" Type="http://schemas.openxmlformats.org/officeDocument/2006/relationships/image" Target="../media/image104.jpeg"/><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5.png"/><Relationship Id="rId4" Type="http://schemas.openxmlformats.org/officeDocument/2006/relationships/image" Target="../media/image4.svg"/></Relationships>
</file>

<file path=ppt/slides/_rels/slide65.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3.png"/><Relationship Id="rId7" Type="http://schemas.openxmlformats.org/officeDocument/2006/relationships/image" Target="../media/image108.png"/><Relationship Id="rId12" Type="http://schemas.openxmlformats.org/officeDocument/2006/relationships/image" Target="../media/image113.svg"/><Relationship Id="rId2" Type="http://schemas.openxmlformats.org/officeDocument/2006/relationships/image" Target="../media/image107.jpe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112.png"/><Relationship Id="rId5" Type="http://schemas.openxmlformats.org/officeDocument/2006/relationships/image" Target="../media/image5.png"/><Relationship Id="rId10" Type="http://schemas.openxmlformats.org/officeDocument/2006/relationships/image" Target="../media/image111.svg"/><Relationship Id="rId4" Type="http://schemas.openxmlformats.org/officeDocument/2006/relationships/image" Target="../media/image4.svg"/><Relationship Id="rId9" Type="http://schemas.openxmlformats.org/officeDocument/2006/relationships/image" Target="../media/image110.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png"/><Relationship Id="rId7" Type="http://schemas.openxmlformats.org/officeDocument/2006/relationships/image" Target="../media/image23.sv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5.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555" b="-6555"/>
            </a:stretch>
          </a:blipFill>
        </p:spPr>
        <p:txBody>
          <a:bodyPr/>
          <a:lstStyle/>
          <a:p>
            <a:endParaRPr lang="en-US"/>
          </a:p>
        </p:txBody>
      </p:sp>
      <p:sp>
        <p:nvSpPr>
          <p:cNvPr id="3" name="Freeform 3"/>
          <p:cNvSpPr/>
          <p:nvPr/>
        </p:nvSpPr>
        <p:spPr>
          <a:xfrm>
            <a:off x="11560629" y="-1882901"/>
            <a:ext cx="12919638" cy="12919638"/>
          </a:xfrm>
          <a:custGeom>
            <a:avLst/>
            <a:gdLst/>
            <a:ahLst/>
            <a:cxnLst/>
            <a:rect l="l" t="t" r="r" b="b"/>
            <a:pathLst>
              <a:path w="12919638" h="12919638">
                <a:moveTo>
                  <a:pt x="0" y="0"/>
                </a:moveTo>
                <a:lnTo>
                  <a:pt x="12919637" y="0"/>
                </a:lnTo>
                <a:lnTo>
                  <a:pt x="12919637" y="12919638"/>
                </a:lnTo>
                <a:lnTo>
                  <a:pt x="0" y="12919638"/>
                </a:lnTo>
                <a:lnTo>
                  <a:pt x="0" y="0"/>
                </a:lnTo>
                <a:close/>
              </a:path>
            </a:pathLst>
          </a:custGeom>
          <a:blipFill>
            <a:blip r:embed="rId3">
              <a:alphaModFix amt="24000"/>
            </a:blip>
            <a:stretch>
              <a:fillRect/>
            </a:stretch>
          </a:blipFill>
        </p:spPr>
        <p:txBody>
          <a:bodyPr/>
          <a:lstStyle/>
          <a:p>
            <a:endParaRPr lang="en-US"/>
          </a:p>
        </p:txBody>
      </p:sp>
      <p:sp>
        <p:nvSpPr>
          <p:cNvPr id="4" name="Freeform 4"/>
          <p:cNvSpPr/>
          <p:nvPr/>
        </p:nvSpPr>
        <p:spPr>
          <a:xfrm>
            <a:off x="2441680" y="1028700"/>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5054876" y="4213365"/>
            <a:ext cx="10974678" cy="9369631"/>
          </a:xfrm>
          <a:custGeom>
            <a:avLst/>
            <a:gdLst/>
            <a:ahLst/>
            <a:cxnLst/>
            <a:rect l="l" t="t" r="r" b="b"/>
            <a:pathLst>
              <a:path w="10974678" h="9369631">
                <a:moveTo>
                  <a:pt x="0" y="0"/>
                </a:moveTo>
                <a:lnTo>
                  <a:pt x="10974678" y="0"/>
                </a:lnTo>
                <a:lnTo>
                  <a:pt x="10974678" y="9369632"/>
                </a:lnTo>
                <a:lnTo>
                  <a:pt x="0" y="9369632"/>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2198310" y="2519635"/>
            <a:ext cx="9078020" cy="5428705"/>
          </a:xfrm>
          <a:prstGeom prst="rect">
            <a:avLst/>
          </a:prstGeom>
        </p:spPr>
        <p:txBody>
          <a:bodyPr lIns="0" tIns="0" rIns="0" bIns="0" rtlCol="0" anchor="t">
            <a:spAutoFit/>
          </a:bodyPr>
          <a:lstStyle/>
          <a:p>
            <a:pPr algn="l">
              <a:lnSpc>
                <a:spcPts val="14163"/>
              </a:lnSpc>
            </a:pPr>
            <a:r>
              <a:rPr lang="en-US" sz="13362">
                <a:solidFill>
                  <a:srgbClr val="FFFFFF"/>
                </a:solidFill>
                <a:latin typeface="Anton"/>
                <a:ea typeface="Anton"/>
                <a:cs typeface="Anton"/>
                <a:sym typeface="Anton"/>
              </a:rPr>
              <a:t>AUTOMATIC</a:t>
            </a:r>
          </a:p>
          <a:p>
            <a:pPr algn="l">
              <a:lnSpc>
                <a:spcPts val="14163"/>
              </a:lnSpc>
            </a:pPr>
            <a:r>
              <a:rPr lang="en-US" sz="13362">
                <a:solidFill>
                  <a:srgbClr val="FFFFFF"/>
                </a:solidFill>
                <a:latin typeface="Anton"/>
                <a:ea typeface="Anton"/>
                <a:cs typeface="Anton"/>
                <a:sym typeface="Anton"/>
              </a:rPr>
              <a:t>LICENSE PLATE</a:t>
            </a:r>
          </a:p>
          <a:p>
            <a:pPr algn="l">
              <a:lnSpc>
                <a:spcPts val="14163"/>
              </a:lnSpc>
            </a:pPr>
            <a:r>
              <a:rPr lang="en-US" sz="13362">
                <a:solidFill>
                  <a:srgbClr val="FFFFFF"/>
                </a:solidFill>
                <a:latin typeface="Anton"/>
                <a:ea typeface="Anton"/>
                <a:cs typeface="Anton"/>
                <a:sym typeface="Anton"/>
              </a:rPr>
              <a:t>RECOGNITION </a:t>
            </a:r>
          </a:p>
        </p:txBody>
      </p:sp>
      <p:sp>
        <p:nvSpPr>
          <p:cNvPr id="7" name="TextBox 7"/>
          <p:cNvSpPr txBox="1"/>
          <p:nvPr/>
        </p:nvSpPr>
        <p:spPr>
          <a:xfrm>
            <a:off x="3296855" y="1222753"/>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555" b="-6555"/>
            </a:stretch>
          </a:blipFill>
        </p:spPr>
        <p:txBody>
          <a:bodyPr/>
          <a:lstStyle/>
          <a:p>
            <a:endParaRPr lang="en-US"/>
          </a:p>
        </p:txBody>
      </p:sp>
      <p:sp>
        <p:nvSpPr>
          <p:cNvPr id="3" name="Freeform 3"/>
          <p:cNvSpPr/>
          <p:nvPr/>
        </p:nvSpPr>
        <p:spPr>
          <a:xfrm>
            <a:off x="10799481" y="-2185891"/>
            <a:ext cx="12919638" cy="12919638"/>
          </a:xfrm>
          <a:custGeom>
            <a:avLst/>
            <a:gdLst/>
            <a:ahLst/>
            <a:cxnLst/>
            <a:rect l="l" t="t" r="r" b="b"/>
            <a:pathLst>
              <a:path w="12919638" h="12919638">
                <a:moveTo>
                  <a:pt x="0" y="0"/>
                </a:moveTo>
                <a:lnTo>
                  <a:pt x="12919638" y="0"/>
                </a:lnTo>
                <a:lnTo>
                  <a:pt x="12919638" y="12919638"/>
                </a:lnTo>
                <a:lnTo>
                  <a:pt x="0" y="12919638"/>
                </a:lnTo>
                <a:lnTo>
                  <a:pt x="0" y="0"/>
                </a:lnTo>
                <a:close/>
              </a:path>
            </a:pathLst>
          </a:custGeom>
          <a:blipFill>
            <a:blip r:embed="rId3">
              <a:alphaModFix amt="24000"/>
            </a:blip>
            <a:stretch>
              <a:fillRect/>
            </a:stretch>
          </a:blipFill>
        </p:spPr>
        <p:txBody>
          <a:bodyPr/>
          <a:lstStyle/>
          <a:p>
            <a:endParaRPr lang="en-US"/>
          </a:p>
        </p:txBody>
      </p:sp>
      <p:sp>
        <p:nvSpPr>
          <p:cNvPr id="4" name="Freeform 4"/>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5287537" y="6048931"/>
            <a:ext cx="10974678" cy="9369631"/>
          </a:xfrm>
          <a:custGeom>
            <a:avLst/>
            <a:gdLst/>
            <a:ahLst/>
            <a:cxnLst/>
            <a:rect l="l" t="t" r="r" b="b"/>
            <a:pathLst>
              <a:path w="10974678" h="9369631">
                <a:moveTo>
                  <a:pt x="0" y="0"/>
                </a:moveTo>
                <a:lnTo>
                  <a:pt x="10974678" y="0"/>
                </a:lnTo>
                <a:lnTo>
                  <a:pt x="10974678" y="9369632"/>
                </a:lnTo>
                <a:lnTo>
                  <a:pt x="0" y="9369632"/>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1249981"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7" name="TextBox 7"/>
          <p:cNvSpPr txBox="1"/>
          <p:nvPr/>
        </p:nvSpPr>
        <p:spPr>
          <a:xfrm>
            <a:off x="7449435" y="2217748"/>
            <a:ext cx="3389129" cy="1321207"/>
          </a:xfrm>
          <a:prstGeom prst="rect">
            <a:avLst/>
          </a:prstGeom>
        </p:spPr>
        <p:txBody>
          <a:bodyPr lIns="0" tIns="0" rIns="0" bIns="0" rtlCol="0" anchor="t">
            <a:spAutoFit/>
          </a:bodyPr>
          <a:lstStyle/>
          <a:p>
            <a:pPr algn="l">
              <a:lnSpc>
                <a:spcPts val="10056"/>
              </a:lnSpc>
            </a:pPr>
            <a:r>
              <a:rPr lang="en-US" sz="9487">
                <a:solidFill>
                  <a:srgbClr val="FFFFFF"/>
                </a:solidFill>
                <a:latin typeface="Anton"/>
                <a:ea typeface="Anton"/>
                <a:cs typeface="Anton"/>
                <a:sym typeface="Anton"/>
              </a:rPr>
              <a:t>OPENCV</a:t>
            </a:r>
          </a:p>
        </p:txBody>
      </p:sp>
      <p:sp>
        <p:nvSpPr>
          <p:cNvPr id="8" name="TextBox 8"/>
          <p:cNvSpPr txBox="1"/>
          <p:nvPr/>
        </p:nvSpPr>
        <p:spPr>
          <a:xfrm>
            <a:off x="5750230" y="4360757"/>
            <a:ext cx="6787540" cy="3788822"/>
          </a:xfrm>
          <a:prstGeom prst="rect">
            <a:avLst/>
          </a:prstGeom>
        </p:spPr>
        <p:txBody>
          <a:bodyPr lIns="0" tIns="0" rIns="0" bIns="0" rtlCol="0" anchor="t">
            <a:spAutoFit/>
          </a:bodyPr>
          <a:lstStyle/>
          <a:p>
            <a:pPr algn="just">
              <a:lnSpc>
                <a:spcPts val="4317"/>
              </a:lnSpc>
            </a:pPr>
            <a:r>
              <a:rPr lang="en-US" sz="3083">
                <a:solidFill>
                  <a:srgbClr val="FFFFFF"/>
                </a:solidFill>
                <a:latin typeface="Tomorrow"/>
                <a:ea typeface="Tomorrow"/>
                <a:cs typeface="Tomorrow"/>
                <a:sym typeface="Tomorrow"/>
              </a:rPr>
              <a:t>OpenCV (Open Source Computer Vision Library) là một thư viện mã nguồn mở dành cho xử lý hình ảnh và thị giác máy tính</a:t>
            </a:r>
          </a:p>
          <a:p>
            <a:pPr algn="just">
              <a:lnSpc>
                <a:spcPts val="4317"/>
              </a:lnSpc>
            </a:pPr>
            <a:endParaRPr lang="en-US" sz="3083">
              <a:solidFill>
                <a:srgbClr val="FFFFFF"/>
              </a:solidFill>
              <a:latin typeface="Tomorrow"/>
              <a:ea typeface="Tomorrow"/>
              <a:cs typeface="Tomorrow"/>
              <a:sym typeface="Tomorrow"/>
            </a:endParaRPr>
          </a:p>
          <a:p>
            <a:pPr algn="just">
              <a:lnSpc>
                <a:spcPts val="4317"/>
              </a:lnSpc>
              <a:spcBef>
                <a:spcPct val="0"/>
              </a:spcBef>
            </a:pPr>
            <a:r>
              <a:rPr lang="en-US" sz="3083">
                <a:solidFill>
                  <a:srgbClr val="FFFFFF"/>
                </a:solidFill>
                <a:latin typeface="Tomorrow"/>
                <a:ea typeface="Tomorrow"/>
                <a:cs typeface="Tomorrow"/>
                <a:sym typeface="Tomorrow"/>
              </a:rPr>
              <a:t>Đóng vai trò quan trọng trong việc chuẩn bị và xử lý dữ liệu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n-US"/>
          </a:p>
        </p:txBody>
      </p:sp>
      <p:sp>
        <p:nvSpPr>
          <p:cNvPr id="3" name="Freeform 3"/>
          <p:cNvSpPr/>
          <p:nvPr/>
        </p:nvSpPr>
        <p:spPr>
          <a:xfrm>
            <a:off x="12279374" y="-2029641"/>
            <a:ext cx="10974678" cy="9369631"/>
          </a:xfrm>
          <a:custGeom>
            <a:avLst/>
            <a:gdLst/>
            <a:ahLst/>
            <a:cxnLst/>
            <a:rect l="l" t="t" r="r" b="b"/>
            <a:pathLst>
              <a:path w="10974678" h="9369631">
                <a:moveTo>
                  <a:pt x="0" y="0"/>
                </a:moveTo>
                <a:lnTo>
                  <a:pt x="10974678" y="0"/>
                </a:lnTo>
                <a:lnTo>
                  <a:pt x="10974678" y="9369632"/>
                </a:lnTo>
                <a:lnTo>
                  <a:pt x="0" y="9369632"/>
                </a:lnTo>
                <a:lnTo>
                  <a:pt x="0" y="0"/>
                </a:lnTo>
                <a:close/>
              </a:path>
            </a:pathLst>
          </a:custGeom>
          <a:blipFill>
            <a:blip r:embed="rId3">
              <a:alphaModFix amt="61000"/>
            </a:blip>
            <a:stretch>
              <a:fillRect/>
            </a:stretch>
          </a:blipFill>
        </p:spPr>
        <p:txBody>
          <a:bodyPr/>
          <a:lstStyle/>
          <a:p>
            <a:endParaRPr lang="en-US"/>
          </a:p>
        </p:txBody>
      </p:sp>
      <p:sp>
        <p:nvSpPr>
          <p:cNvPr id="4" name="Freeform 4"/>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1441405" y="501907"/>
            <a:ext cx="4933300" cy="9402988"/>
          </a:xfrm>
          <a:custGeom>
            <a:avLst/>
            <a:gdLst/>
            <a:ahLst/>
            <a:cxnLst/>
            <a:rect l="l" t="t" r="r" b="b"/>
            <a:pathLst>
              <a:path w="4933300" h="9402988">
                <a:moveTo>
                  <a:pt x="0" y="0"/>
                </a:moveTo>
                <a:lnTo>
                  <a:pt x="4933300" y="0"/>
                </a:lnTo>
                <a:lnTo>
                  <a:pt x="4933300" y="9402988"/>
                </a:lnTo>
                <a:lnTo>
                  <a:pt x="0" y="9402988"/>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708737" y="1333967"/>
            <a:ext cx="8861960" cy="1321207"/>
          </a:xfrm>
          <a:prstGeom prst="rect">
            <a:avLst/>
          </a:prstGeom>
        </p:spPr>
        <p:txBody>
          <a:bodyPr lIns="0" tIns="0" rIns="0" bIns="0" rtlCol="0" anchor="t">
            <a:spAutoFit/>
          </a:bodyPr>
          <a:lstStyle/>
          <a:p>
            <a:pPr algn="l">
              <a:lnSpc>
                <a:spcPts val="10056"/>
              </a:lnSpc>
            </a:pPr>
            <a:r>
              <a:rPr lang="en-US" sz="9487">
                <a:solidFill>
                  <a:srgbClr val="FFFFFF"/>
                </a:solidFill>
                <a:latin typeface="Anton"/>
                <a:ea typeface="Anton"/>
                <a:cs typeface="Anton"/>
                <a:sym typeface="Anton"/>
              </a:rPr>
              <a:t>INCEPTIONRESNETV2</a:t>
            </a:r>
          </a:p>
        </p:txBody>
      </p:sp>
      <p:sp>
        <p:nvSpPr>
          <p:cNvPr id="7" name="TextBox 7"/>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8" name="TextBox 8"/>
          <p:cNvSpPr txBox="1"/>
          <p:nvPr/>
        </p:nvSpPr>
        <p:spPr>
          <a:xfrm>
            <a:off x="1662520" y="3007600"/>
            <a:ext cx="6954393" cy="6503447"/>
          </a:xfrm>
          <a:prstGeom prst="rect">
            <a:avLst/>
          </a:prstGeom>
        </p:spPr>
        <p:txBody>
          <a:bodyPr lIns="0" tIns="0" rIns="0" bIns="0" rtlCol="0" anchor="t">
            <a:spAutoFit/>
          </a:bodyPr>
          <a:lstStyle/>
          <a:p>
            <a:pPr algn="just">
              <a:lnSpc>
                <a:spcPts val="4317"/>
              </a:lnSpc>
            </a:pPr>
            <a:r>
              <a:rPr lang="en-US" sz="3083">
                <a:solidFill>
                  <a:srgbClr val="FFFFFF"/>
                </a:solidFill>
                <a:latin typeface="Tomorrow"/>
                <a:ea typeface="Tomorrow"/>
                <a:cs typeface="Tomorrow"/>
                <a:sym typeface="Tomorrow"/>
              </a:rPr>
              <a:t>Inception-ResNet V2 là một kiến trúc mạng nơ-ron sâu (deep neural network) tiên tiến, được thiết kế tối ưu để giải quyết các bài toán phức tạp về nhận dạng và phân loại hình ảnh </a:t>
            </a:r>
          </a:p>
          <a:p>
            <a:pPr algn="just">
              <a:lnSpc>
                <a:spcPts val="4317"/>
              </a:lnSpc>
              <a:spcBef>
                <a:spcPct val="0"/>
              </a:spcBef>
            </a:pPr>
            <a:r>
              <a:rPr lang="en-US" sz="3083">
                <a:solidFill>
                  <a:srgbClr val="FFFFFF"/>
                </a:solidFill>
                <a:latin typeface="Tomorrow"/>
                <a:ea typeface="Tomorrow"/>
                <a:cs typeface="Tomorrow"/>
                <a:sym typeface="Tomorrow"/>
              </a:rPr>
              <a:t>Mô hình thể hiện khả năng vượt trội trong việc nhận diện vùng chứa biển số xe với độ chính xác cao, ngay cả khi hình ảnh gặp phải các điều kiện bất lợi như ánh sáng yếu, góc chụp khó, hoặc bị che khuất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936057" y="-1501936"/>
            <a:ext cx="12919638" cy="12919638"/>
          </a:xfrm>
          <a:custGeom>
            <a:avLst/>
            <a:gdLst/>
            <a:ahLst/>
            <a:cxnLst/>
            <a:rect l="l" t="t" r="r" b="b"/>
            <a:pathLst>
              <a:path w="12919638" h="12919638">
                <a:moveTo>
                  <a:pt x="0" y="0"/>
                </a:moveTo>
                <a:lnTo>
                  <a:pt x="12919638" y="0"/>
                </a:lnTo>
                <a:lnTo>
                  <a:pt x="12919638" y="12919638"/>
                </a:lnTo>
                <a:lnTo>
                  <a:pt x="0" y="12919638"/>
                </a:lnTo>
                <a:lnTo>
                  <a:pt x="0" y="0"/>
                </a:lnTo>
                <a:close/>
              </a:path>
            </a:pathLst>
          </a:custGeom>
          <a:blipFill>
            <a:blip r:embed="rId3">
              <a:alphaModFix amt="24000"/>
            </a:blip>
            <a:stretch>
              <a:fillRect/>
            </a:stretch>
          </a:blipFill>
        </p:spPr>
        <p:txBody>
          <a:bodyPr/>
          <a:lstStyle/>
          <a:p>
            <a:endParaRPr lang="en-US"/>
          </a:p>
        </p:txBody>
      </p:sp>
      <p:sp>
        <p:nvSpPr>
          <p:cNvPr id="4" name="Freeform 4"/>
          <p:cNvSpPr/>
          <p:nvPr/>
        </p:nvSpPr>
        <p:spPr>
          <a:xfrm>
            <a:off x="-5952841" y="5367493"/>
            <a:ext cx="10974678" cy="9369631"/>
          </a:xfrm>
          <a:custGeom>
            <a:avLst/>
            <a:gdLst/>
            <a:ahLst/>
            <a:cxnLst/>
            <a:rect l="l" t="t" r="r" b="b"/>
            <a:pathLst>
              <a:path w="10974678" h="9369631">
                <a:moveTo>
                  <a:pt x="0" y="0"/>
                </a:moveTo>
                <a:lnTo>
                  <a:pt x="10974678" y="0"/>
                </a:lnTo>
                <a:lnTo>
                  <a:pt x="10974678" y="9369632"/>
                </a:lnTo>
                <a:lnTo>
                  <a:pt x="0" y="9369632"/>
                </a:lnTo>
                <a:lnTo>
                  <a:pt x="0" y="0"/>
                </a:lnTo>
                <a:close/>
              </a:path>
            </a:pathLst>
          </a:custGeom>
          <a:blipFill>
            <a:blip r:embed="rId4">
              <a:alphaModFix amt="61000"/>
            </a:blip>
            <a:stretch>
              <a:fillRect/>
            </a:stretch>
          </a:blipFill>
        </p:spPr>
        <p:txBody>
          <a:bodyPr/>
          <a:lstStyle/>
          <a:p>
            <a:endParaRPr lang="en-US"/>
          </a:p>
        </p:txBody>
      </p:sp>
      <p:sp>
        <p:nvSpPr>
          <p:cNvPr id="5" name="Freeform 5"/>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3936057" y="9103036"/>
            <a:ext cx="10266480" cy="3721599"/>
          </a:xfrm>
          <a:custGeom>
            <a:avLst/>
            <a:gdLst/>
            <a:ahLst/>
            <a:cxnLst/>
            <a:rect l="l" t="t" r="r" b="b"/>
            <a:pathLst>
              <a:path w="10266480" h="3721599">
                <a:moveTo>
                  <a:pt x="0" y="0"/>
                </a:moveTo>
                <a:lnTo>
                  <a:pt x="10266481" y="0"/>
                </a:lnTo>
                <a:lnTo>
                  <a:pt x="10266481" y="3721599"/>
                </a:lnTo>
                <a:lnTo>
                  <a:pt x="0" y="3721599"/>
                </a:lnTo>
                <a:lnTo>
                  <a:pt x="0" y="0"/>
                </a:lnTo>
                <a:close/>
              </a:path>
            </a:pathLst>
          </a:custGeom>
          <a:blipFill>
            <a:blip r:embed="rId7">
              <a:alphaModFix amt="57000"/>
            </a:blip>
            <a:stretch>
              <a:fillRect/>
            </a:stretch>
          </a:blipFill>
        </p:spPr>
        <p:txBody>
          <a:bodyPr/>
          <a:lstStyle/>
          <a:p>
            <a:endParaRPr lang="en-US"/>
          </a:p>
        </p:txBody>
      </p:sp>
      <p:sp>
        <p:nvSpPr>
          <p:cNvPr id="7" name="AutoShape 7"/>
          <p:cNvSpPr/>
          <p:nvPr/>
        </p:nvSpPr>
        <p:spPr>
          <a:xfrm flipV="1">
            <a:off x="6557871" y="2115133"/>
            <a:ext cx="1287922" cy="1287922"/>
          </a:xfrm>
          <a:prstGeom prst="line">
            <a:avLst/>
          </a:prstGeom>
          <a:ln w="38100" cap="flat">
            <a:solidFill>
              <a:srgbClr val="FFFFFF"/>
            </a:solidFill>
            <a:prstDash val="solid"/>
            <a:headEnd type="none" w="sm" len="sm"/>
            <a:tailEnd type="none" w="sm" len="sm"/>
          </a:ln>
        </p:spPr>
        <p:txBody>
          <a:bodyPr/>
          <a:lstStyle/>
          <a:p>
            <a:endParaRPr lang="en-US"/>
          </a:p>
        </p:txBody>
      </p:sp>
      <p:sp>
        <p:nvSpPr>
          <p:cNvPr id="8" name="AutoShape 8"/>
          <p:cNvSpPr/>
          <p:nvPr/>
        </p:nvSpPr>
        <p:spPr>
          <a:xfrm flipH="1" flipV="1">
            <a:off x="10442456" y="2128344"/>
            <a:ext cx="1263171" cy="1312205"/>
          </a:xfrm>
          <a:prstGeom prst="line">
            <a:avLst/>
          </a:prstGeom>
          <a:ln w="38100" cap="flat">
            <a:solidFill>
              <a:srgbClr val="FFFFFF"/>
            </a:solidFill>
            <a:prstDash val="solid"/>
            <a:headEnd type="none" w="sm" len="sm"/>
            <a:tailEnd type="none" w="sm" len="sm"/>
          </a:ln>
        </p:spPr>
        <p:txBody>
          <a:bodyPr/>
          <a:lstStyle/>
          <a:p>
            <a:endParaRPr lang="en-US"/>
          </a:p>
        </p:txBody>
      </p:sp>
      <p:sp>
        <p:nvSpPr>
          <p:cNvPr id="9" name="Freeform 9"/>
          <p:cNvSpPr/>
          <p:nvPr/>
        </p:nvSpPr>
        <p:spPr>
          <a:xfrm>
            <a:off x="1253966" y="6136966"/>
            <a:ext cx="2849592" cy="2924808"/>
          </a:xfrm>
          <a:custGeom>
            <a:avLst/>
            <a:gdLst/>
            <a:ahLst/>
            <a:cxnLst/>
            <a:rect l="l" t="t" r="r" b="b"/>
            <a:pathLst>
              <a:path w="2849592" h="2924808">
                <a:moveTo>
                  <a:pt x="0" y="0"/>
                </a:moveTo>
                <a:lnTo>
                  <a:pt x="2849593" y="0"/>
                </a:lnTo>
                <a:lnTo>
                  <a:pt x="2849593" y="2924809"/>
                </a:lnTo>
                <a:lnTo>
                  <a:pt x="0" y="2924809"/>
                </a:lnTo>
                <a:lnTo>
                  <a:pt x="0" y="0"/>
                </a:lnTo>
                <a:close/>
              </a:path>
            </a:pathLst>
          </a:custGeom>
          <a:blipFill>
            <a:blip r:embed="rId8"/>
            <a:stretch>
              <a:fillRect l="-4404" t="-3038" r="-3121" b="-1722"/>
            </a:stretch>
          </a:blipFill>
        </p:spPr>
        <p:txBody>
          <a:bodyPr/>
          <a:lstStyle/>
          <a:p>
            <a:endParaRPr lang="en-US"/>
          </a:p>
        </p:txBody>
      </p:sp>
      <p:sp>
        <p:nvSpPr>
          <p:cNvPr id="10" name="Freeform 10"/>
          <p:cNvSpPr/>
          <p:nvPr/>
        </p:nvSpPr>
        <p:spPr>
          <a:xfrm>
            <a:off x="5679142" y="6197816"/>
            <a:ext cx="2849592" cy="2863959"/>
          </a:xfrm>
          <a:custGeom>
            <a:avLst/>
            <a:gdLst/>
            <a:ahLst/>
            <a:cxnLst/>
            <a:rect l="l" t="t" r="r" b="b"/>
            <a:pathLst>
              <a:path w="2849592" h="2863959">
                <a:moveTo>
                  <a:pt x="0" y="0"/>
                </a:moveTo>
                <a:lnTo>
                  <a:pt x="2849592" y="0"/>
                </a:lnTo>
                <a:lnTo>
                  <a:pt x="2849592" y="2863959"/>
                </a:lnTo>
                <a:lnTo>
                  <a:pt x="0" y="2863959"/>
                </a:lnTo>
                <a:lnTo>
                  <a:pt x="0" y="0"/>
                </a:lnTo>
                <a:close/>
              </a:path>
            </a:pathLst>
          </a:custGeom>
          <a:blipFill>
            <a:blip r:embed="rId9"/>
            <a:stretch>
              <a:fillRect l="-3191" t="-1315" r="-3168" b="-3535"/>
            </a:stretch>
          </a:blipFill>
        </p:spPr>
        <p:txBody>
          <a:bodyPr/>
          <a:lstStyle/>
          <a:p>
            <a:endParaRPr lang="en-US"/>
          </a:p>
        </p:txBody>
      </p:sp>
      <p:sp>
        <p:nvSpPr>
          <p:cNvPr id="11" name="Freeform 11"/>
          <p:cNvSpPr/>
          <p:nvPr/>
        </p:nvSpPr>
        <p:spPr>
          <a:xfrm>
            <a:off x="10105310" y="6167391"/>
            <a:ext cx="2860804" cy="2863959"/>
          </a:xfrm>
          <a:custGeom>
            <a:avLst/>
            <a:gdLst/>
            <a:ahLst/>
            <a:cxnLst/>
            <a:rect l="l" t="t" r="r" b="b"/>
            <a:pathLst>
              <a:path w="2860804" h="2863959">
                <a:moveTo>
                  <a:pt x="0" y="0"/>
                </a:moveTo>
                <a:lnTo>
                  <a:pt x="2860804" y="0"/>
                </a:lnTo>
                <a:lnTo>
                  <a:pt x="2860804" y="2863959"/>
                </a:lnTo>
                <a:lnTo>
                  <a:pt x="0" y="2863959"/>
                </a:lnTo>
                <a:lnTo>
                  <a:pt x="0" y="0"/>
                </a:lnTo>
                <a:close/>
              </a:path>
            </a:pathLst>
          </a:custGeom>
          <a:blipFill>
            <a:blip r:embed="rId10"/>
            <a:stretch>
              <a:fillRect l="-3077" t="-3988" r="-3432" b="-478"/>
            </a:stretch>
          </a:blipFill>
        </p:spPr>
        <p:txBody>
          <a:bodyPr/>
          <a:lstStyle/>
          <a:p>
            <a:endParaRPr lang="en-US"/>
          </a:p>
        </p:txBody>
      </p:sp>
      <p:sp>
        <p:nvSpPr>
          <p:cNvPr id="12" name="AutoShape 12"/>
          <p:cNvSpPr/>
          <p:nvPr/>
        </p:nvSpPr>
        <p:spPr>
          <a:xfrm>
            <a:off x="4397841" y="7618421"/>
            <a:ext cx="986026" cy="0"/>
          </a:xfrm>
          <a:prstGeom prst="line">
            <a:avLst/>
          </a:prstGeom>
          <a:ln w="38100" cap="flat">
            <a:solidFill>
              <a:srgbClr val="FFFFFF"/>
            </a:solidFill>
            <a:prstDash val="solid"/>
            <a:headEnd type="none" w="sm" len="sm"/>
            <a:tailEnd type="arrow" w="med" len="sm"/>
          </a:ln>
        </p:spPr>
        <p:txBody>
          <a:bodyPr/>
          <a:lstStyle/>
          <a:p>
            <a:endParaRPr lang="en-US"/>
          </a:p>
        </p:txBody>
      </p:sp>
      <p:sp>
        <p:nvSpPr>
          <p:cNvPr id="13" name="AutoShape 13"/>
          <p:cNvSpPr/>
          <p:nvPr/>
        </p:nvSpPr>
        <p:spPr>
          <a:xfrm>
            <a:off x="8824009" y="7654722"/>
            <a:ext cx="986026" cy="0"/>
          </a:xfrm>
          <a:prstGeom prst="line">
            <a:avLst/>
          </a:prstGeom>
          <a:ln w="38100" cap="flat">
            <a:solidFill>
              <a:srgbClr val="FFFFFF"/>
            </a:solidFill>
            <a:prstDash val="solid"/>
            <a:headEnd type="none" w="sm" len="sm"/>
            <a:tailEnd type="arrow" w="med" len="sm"/>
          </a:ln>
        </p:spPr>
        <p:txBody>
          <a:bodyPr/>
          <a:lstStyle/>
          <a:p>
            <a:endParaRPr lang="en-US"/>
          </a:p>
        </p:txBody>
      </p:sp>
      <p:sp>
        <p:nvSpPr>
          <p:cNvPr id="14" name="Freeform 14"/>
          <p:cNvSpPr/>
          <p:nvPr/>
        </p:nvSpPr>
        <p:spPr>
          <a:xfrm>
            <a:off x="14609231" y="6136966"/>
            <a:ext cx="2938088" cy="2966069"/>
          </a:xfrm>
          <a:custGeom>
            <a:avLst/>
            <a:gdLst/>
            <a:ahLst/>
            <a:cxnLst/>
            <a:rect l="l" t="t" r="r" b="b"/>
            <a:pathLst>
              <a:path w="2938088" h="2966069">
                <a:moveTo>
                  <a:pt x="0" y="0"/>
                </a:moveTo>
                <a:lnTo>
                  <a:pt x="2938088" y="0"/>
                </a:lnTo>
                <a:lnTo>
                  <a:pt x="2938088" y="2966070"/>
                </a:lnTo>
                <a:lnTo>
                  <a:pt x="0" y="2966070"/>
                </a:lnTo>
                <a:lnTo>
                  <a:pt x="0" y="0"/>
                </a:lnTo>
                <a:close/>
              </a:path>
            </a:pathLst>
          </a:custGeom>
          <a:blipFill>
            <a:blip r:embed="rId11"/>
            <a:stretch>
              <a:fillRect/>
            </a:stretch>
          </a:blipFill>
        </p:spPr>
        <p:txBody>
          <a:bodyPr/>
          <a:lstStyle/>
          <a:p>
            <a:endParaRPr lang="en-US"/>
          </a:p>
        </p:txBody>
      </p:sp>
      <p:sp>
        <p:nvSpPr>
          <p:cNvPr id="15" name="TextBox 15"/>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6" name="TextBox 16"/>
          <p:cNvSpPr txBox="1"/>
          <p:nvPr/>
        </p:nvSpPr>
        <p:spPr>
          <a:xfrm>
            <a:off x="1028700" y="3721650"/>
            <a:ext cx="5606174" cy="2415317"/>
          </a:xfrm>
          <a:prstGeom prst="rect">
            <a:avLst/>
          </a:prstGeom>
        </p:spPr>
        <p:txBody>
          <a:bodyPr lIns="0" tIns="0" rIns="0" bIns="0" rtlCol="0" anchor="t">
            <a:spAutoFit/>
          </a:bodyPr>
          <a:lstStyle/>
          <a:p>
            <a:pPr algn="just">
              <a:lnSpc>
                <a:spcPts val="3897"/>
              </a:lnSpc>
              <a:spcBef>
                <a:spcPct val="0"/>
              </a:spcBef>
            </a:pPr>
            <a:r>
              <a:rPr lang="en-US" sz="2783">
                <a:solidFill>
                  <a:srgbClr val="FFFFFF"/>
                </a:solidFill>
                <a:latin typeface="Tomorrow"/>
                <a:ea typeface="Tomorrow"/>
                <a:cs typeface="Tomorrow"/>
                <a:sym typeface="Tomorrow"/>
              </a:rPr>
              <a:t>YOLO (You Only Look Once) là một thuật toán hiện đại trong việc phát hiện đối tượng thời gian thực </a:t>
            </a:r>
          </a:p>
          <a:p>
            <a:pPr algn="just">
              <a:lnSpc>
                <a:spcPts val="3897"/>
              </a:lnSpc>
              <a:spcBef>
                <a:spcPct val="0"/>
              </a:spcBef>
            </a:pPr>
            <a:endParaRPr lang="en-US" sz="2783">
              <a:solidFill>
                <a:srgbClr val="FFFFFF"/>
              </a:solidFill>
              <a:latin typeface="Tomorrow"/>
              <a:ea typeface="Tomorrow"/>
              <a:cs typeface="Tomorrow"/>
              <a:sym typeface="Tomorrow"/>
            </a:endParaRPr>
          </a:p>
        </p:txBody>
      </p:sp>
      <p:sp>
        <p:nvSpPr>
          <p:cNvPr id="17" name="TextBox 17"/>
          <p:cNvSpPr txBox="1"/>
          <p:nvPr/>
        </p:nvSpPr>
        <p:spPr>
          <a:xfrm>
            <a:off x="7983093" y="809030"/>
            <a:ext cx="2321813" cy="1321207"/>
          </a:xfrm>
          <a:prstGeom prst="rect">
            <a:avLst/>
          </a:prstGeom>
        </p:spPr>
        <p:txBody>
          <a:bodyPr lIns="0" tIns="0" rIns="0" bIns="0" rtlCol="0" anchor="t">
            <a:spAutoFit/>
          </a:bodyPr>
          <a:lstStyle/>
          <a:p>
            <a:pPr algn="l">
              <a:lnSpc>
                <a:spcPts val="10056"/>
              </a:lnSpc>
            </a:pPr>
            <a:r>
              <a:rPr lang="en-US" sz="9487">
                <a:solidFill>
                  <a:srgbClr val="FFFFFF"/>
                </a:solidFill>
                <a:latin typeface="Anton"/>
                <a:ea typeface="Anton"/>
                <a:cs typeface="Anton"/>
                <a:sym typeface="Anton"/>
              </a:rPr>
              <a:t>YOLO</a:t>
            </a:r>
          </a:p>
        </p:txBody>
      </p:sp>
      <p:sp>
        <p:nvSpPr>
          <p:cNvPr id="18" name="TextBox 18"/>
          <p:cNvSpPr txBox="1"/>
          <p:nvPr/>
        </p:nvSpPr>
        <p:spPr>
          <a:xfrm>
            <a:off x="11535712" y="3721650"/>
            <a:ext cx="5914163" cy="1929542"/>
          </a:xfrm>
          <a:prstGeom prst="rect">
            <a:avLst/>
          </a:prstGeom>
        </p:spPr>
        <p:txBody>
          <a:bodyPr lIns="0" tIns="0" rIns="0" bIns="0" rtlCol="0" anchor="t">
            <a:spAutoFit/>
          </a:bodyPr>
          <a:lstStyle/>
          <a:p>
            <a:pPr algn="just">
              <a:lnSpc>
                <a:spcPts val="3897"/>
              </a:lnSpc>
            </a:pPr>
            <a:r>
              <a:rPr lang="en-US" sz="2783">
                <a:solidFill>
                  <a:srgbClr val="FFFFFF"/>
                </a:solidFill>
                <a:latin typeface="Tomorrow"/>
                <a:ea typeface="Tomorrow"/>
                <a:cs typeface="Tomorrow"/>
                <a:sym typeface="Tomorrow"/>
              </a:rPr>
              <a:t>Thuật toán này đặc biệt hiệu quả trong các ứng dụng yêu cầu nhận diện nhanh và chính xác như giám sát giao thông, phát hiện biển số</a:t>
            </a:r>
          </a:p>
        </p:txBody>
      </p:sp>
      <p:sp>
        <p:nvSpPr>
          <p:cNvPr id="19" name="AutoShape 19"/>
          <p:cNvSpPr/>
          <p:nvPr/>
        </p:nvSpPr>
        <p:spPr>
          <a:xfrm>
            <a:off x="13261322" y="7546957"/>
            <a:ext cx="986026" cy="0"/>
          </a:xfrm>
          <a:prstGeom prst="line">
            <a:avLst/>
          </a:prstGeom>
          <a:ln w="38100" cap="flat">
            <a:solidFill>
              <a:srgbClr val="FFFFFF"/>
            </a:solidFill>
            <a:prstDash val="solid"/>
            <a:headEnd type="none" w="sm" len="sm"/>
            <a:tailEnd type="arrow" w="med" len="sm"/>
          </a:ln>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117" t="-41920" r="-18932" b="-25458"/>
            </a:stretch>
          </a:blipFill>
        </p:spPr>
        <p:txBody>
          <a:bodyPr/>
          <a:lstStyle/>
          <a:p>
            <a:endParaRPr lang="en-US"/>
          </a:p>
        </p:txBody>
      </p:sp>
      <p:sp>
        <p:nvSpPr>
          <p:cNvPr id="3" name="Freeform 3"/>
          <p:cNvSpPr/>
          <p:nvPr/>
        </p:nvSpPr>
        <p:spPr>
          <a:xfrm>
            <a:off x="6663041" y="465736"/>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338627" y="7224057"/>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675809" y="-43695"/>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4884163" y="759852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7">
              <a:alphaModFix amt="61000"/>
            </a:blip>
            <a:stretch>
              <a:fillRect/>
            </a:stretch>
          </a:blipFill>
        </p:spPr>
        <p:txBody>
          <a:bodyPr/>
          <a:lstStyle/>
          <a:p>
            <a:endParaRPr lang="en-US"/>
          </a:p>
        </p:txBody>
      </p:sp>
      <p:sp>
        <p:nvSpPr>
          <p:cNvPr id="7" name="TextBox 7"/>
          <p:cNvSpPr txBox="1"/>
          <p:nvPr/>
        </p:nvSpPr>
        <p:spPr>
          <a:xfrm>
            <a:off x="7492002" y="56809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8" name="TextBox 8"/>
          <p:cNvSpPr txBox="1"/>
          <p:nvPr/>
        </p:nvSpPr>
        <p:spPr>
          <a:xfrm>
            <a:off x="7239172" y="4443975"/>
            <a:ext cx="10873275" cy="1551451"/>
          </a:xfrm>
          <a:prstGeom prst="rect">
            <a:avLst/>
          </a:prstGeom>
        </p:spPr>
        <p:txBody>
          <a:bodyPr lIns="0" tIns="0" rIns="0" bIns="0" rtlCol="0" anchor="t">
            <a:spAutoFit/>
          </a:bodyPr>
          <a:lstStyle/>
          <a:p>
            <a:pPr algn="l">
              <a:lnSpc>
                <a:spcPts val="11857"/>
              </a:lnSpc>
            </a:pPr>
            <a:r>
              <a:rPr lang="en-US" sz="11186">
                <a:solidFill>
                  <a:srgbClr val="FFFFFF"/>
                </a:solidFill>
                <a:latin typeface="Anton"/>
                <a:ea typeface="Anton"/>
                <a:cs typeface="Anton"/>
                <a:sym typeface="Anton"/>
              </a:rPr>
              <a:t>TRÍCH XUẤT KÝ TỰ</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2279374" y="-1672132"/>
            <a:ext cx="10974678" cy="9369631"/>
          </a:xfrm>
          <a:custGeom>
            <a:avLst/>
            <a:gdLst/>
            <a:ahLst/>
            <a:cxnLst/>
            <a:rect l="l" t="t" r="r" b="b"/>
            <a:pathLst>
              <a:path w="10974678" h="9369631">
                <a:moveTo>
                  <a:pt x="0" y="0"/>
                </a:moveTo>
                <a:lnTo>
                  <a:pt x="10974678" y="0"/>
                </a:lnTo>
                <a:lnTo>
                  <a:pt x="10974678" y="9369632"/>
                </a:lnTo>
                <a:lnTo>
                  <a:pt x="0" y="9369632"/>
                </a:lnTo>
                <a:lnTo>
                  <a:pt x="0" y="0"/>
                </a:lnTo>
                <a:close/>
              </a:path>
            </a:pathLst>
          </a:custGeom>
          <a:blipFill>
            <a:blip r:embed="rId5">
              <a:alphaModFix amt="61000"/>
            </a:blip>
            <a:stretch>
              <a:fillRect/>
            </a:stretch>
          </a:blipFill>
        </p:spPr>
        <p:txBody>
          <a:bodyPr/>
          <a:lstStyle/>
          <a:p>
            <a:endParaRPr lang="en-US"/>
          </a:p>
        </p:txBody>
      </p:sp>
      <p:sp>
        <p:nvSpPr>
          <p:cNvPr id="5" name="Freeform 5"/>
          <p:cNvSpPr/>
          <p:nvPr/>
        </p:nvSpPr>
        <p:spPr>
          <a:xfrm>
            <a:off x="11714008" y="1170314"/>
            <a:ext cx="4903305" cy="10162291"/>
          </a:xfrm>
          <a:custGeom>
            <a:avLst/>
            <a:gdLst/>
            <a:ahLst/>
            <a:cxnLst/>
            <a:rect l="l" t="t" r="r" b="b"/>
            <a:pathLst>
              <a:path w="4903305" h="10162291">
                <a:moveTo>
                  <a:pt x="0" y="0"/>
                </a:moveTo>
                <a:lnTo>
                  <a:pt x="4903306" y="0"/>
                </a:lnTo>
                <a:lnTo>
                  <a:pt x="4903306" y="10162291"/>
                </a:lnTo>
                <a:lnTo>
                  <a:pt x="0" y="10162291"/>
                </a:lnTo>
                <a:lnTo>
                  <a:pt x="0" y="0"/>
                </a:lnTo>
                <a:close/>
              </a:path>
            </a:pathLst>
          </a:custGeom>
          <a:blipFill>
            <a:blip r:embed="rId6">
              <a:alphaModFix amt="18999"/>
            </a:blip>
            <a:stretch>
              <a:fillRect/>
            </a:stretch>
          </a:blipFill>
        </p:spPr>
        <p:txBody>
          <a:bodyPr/>
          <a:lstStyle/>
          <a:p>
            <a:endParaRPr lang="en-US"/>
          </a:p>
        </p:txBody>
      </p:sp>
      <p:sp>
        <p:nvSpPr>
          <p:cNvPr id="6" name="TextBox 6"/>
          <p:cNvSpPr txBox="1"/>
          <p:nvPr/>
        </p:nvSpPr>
        <p:spPr>
          <a:xfrm>
            <a:off x="1253680"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7" name="TextBox 7"/>
          <p:cNvSpPr txBox="1"/>
          <p:nvPr/>
        </p:nvSpPr>
        <p:spPr>
          <a:xfrm>
            <a:off x="2715496" y="2009401"/>
            <a:ext cx="3389129" cy="1321207"/>
          </a:xfrm>
          <a:prstGeom prst="rect">
            <a:avLst/>
          </a:prstGeom>
        </p:spPr>
        <p:txBody>
          <a:bodyPr lIns="0" tIns="0" rIns="0" bIns="0" rtlCol="0" anchor="t">
            <a:spAutoFit/>
          </a:bodyPr>
          <a:lstStyle/>
          <a:p>
            <a:pPr algn="l">
              <a:lnSpc>
                <a:spcPts val="10056"/>
              </a:lnSpc>
            </a:pPr>
            <a:r>
              <a:rPr lang="en-US" sz="9487">
                <a:solidFill>
                  <a:srgbClr val="FFFFFF"/>
                </a:solidFill>
                <a:latin typeface="Anton"/>
                <a:ea typeface="Anton"/>
                <a:cs typeface="Anton"/>
                <a:sym typeface="Anton"/>
              </a:rPr>
              <a:t>OPENCV</a:t>
            </a:r>
          </a:p>
        </p:txBody>
      </p:sp>
      <p:sp>
        <p:nvSpPr>
          <p:cNvPr id="8" name="TextBox 8"/>
          <p:cNvSpPr txBox="1"/>
          <p:nvPr/>
        </p:nvSpPr>
        <p:spPr>
          <a:xfrm>
            <a:off x="708737" y="4412810"/>
            <a:ext cx="7850108" cy="3386867"/>
          </a:xfrm>
          <a:prstGeom prst="rect">
            <a:avLst/>
          </a:prstGeom>
        </p:spPr>
        <p:txBody>
          <a:bodyPr lIns="0" tIns="0" rIns="0" bIns="0" rtlCol="0" anchor="t">
            <a:spAutoFit/>
          </a:bodyPr>
          <a:lstStyle/>
          <a:p>
            <a:pPr algn="just">
              <a:lnSpc>
                <a:spcPts val="3897"/>
              </a:lnSpc>
            </a:pPr>
            <a:r>
              <a:rPr lang="en-US" sz="2783">
                <a:solidFill>
                  <a:srgbClr val="FFFFFF"/>
                </a:solidFill>
                <a:latin typeface="Tomorrow"/>
                <a:ea typeface="Tomorrow"/>
                <a:cs typeface="Tomorrow"/>
                <a:sym typeface="Tomorrow"/>
              </a:rPr>
              <a:t>Thư viện này giúp trích xuất và tăng cường vùng ROI, cải thiện chất lượng vùng chứa ký tự, từ đó nâng cao độ chính xác của hệ thống  nhận diện kí tự OCR.</a:t>
            </a:r>
          </a:p>
          <a:p>
            <a:pPr algn="just">
              <a:lnSpc>
                <a:spcPts val="3897"/>
              </a:lnSpc>
              <a:spcBef>
                <a:spcPct val="0"/>
              </a:spcBef>
            </a:pPr>
            <a:r>
              <a:rPr lang="en-US" sz="2783">
                <a:solidFill>
                  <a:srgbClr val="FFFFFF"/>
                </a:solidFill>
                <a:latin typeface="Tomorrow"/>
                <a:ea typeface="Tomorrow"/>
                <a:cs typeface="Tomorrow"/>
                <a:sym typeface="Tomorrow"/>
              </a:rPr>
              <a:t>Cung cấp khả năng vẽ bounding box lên ảnh gốc để trực quan hóa kết quả nhận diện, hỗ trợ kiểm tra và đánh giá hiệu quả mô hình</a:t>
            </a:r>
          </a:p>
        </p:txBody>
      </p:sp>
      <p:sp>
        <p:nvSpPr>
          <p:cNvPr id="9" name="TextBox 9"/>
          <p:cNvSpPr txBox="1"/>
          <p:nvPr/>
        </p:nvSpPr>
        <p:spPr>
          <a:xfrm>
            <a:off x="10351821" y="2009401"/>
            <a:ext cx="5955228" cy="1321207"/>
          </a:xfrm>
          <a:prstGeom prst="rect">
            <a:avLst/>
          </a:prstGeom>
        </p:spPr>
        <p:txBody>
          <a:bodyPr lIns="0" tIns="0" rIns="0" bIns="0" rtlCol="0" anchor="t">
            <a:spAutoFit/>
          </a:bodyPr>
          <a:lstStyle/>
          <a:p>
            <a:pPr algn="l">
              <a:lnSpc>
                <a:spcPts val="10056"/>
              </a:lnSpc>
            </a:pPr>
            <a:r>
              <a:rPr lang="en-US" sz="9487">
                <a:solidFill>
                  <a:srgbClr val="FFFFFF"/>
                </a:solidFill>
                <a:latin typeface="Anton"/>
                <a:ea typeface="Anton"/>
                <a:cs typeface="Anton"/>
                <a:sym typeface="Anton"/>
              </a:rPr>
              <a:t>PYTESSERACT</a:t>
            </a:r>
          </a:p>
        </p:txBody>
      </p:sp>
      <p:sp>
        <p:nvSpPr>
          <p:cNvPr id="10" name="TextBox 10"/>
          <p:cNvSpPr txBox="1"/>
          <p:nvPr/>
        </p:nvSpPr>
        <p:spPr>
          <a:xfrm>
            <a:off x="9893288" y="4898585"/>
            <a:ext cx="7586058" cy="2901092"/>
          </a:xfrm>
          <a:prstGeom prst="rect">
            <a:avLst/>
          </a:prstGeom>
        </p:spPr>
        <p:txBody>
          <a:bodyPr lIns="0" tIns="0" rIns="0" bIns="0" rtlCol="0" anchor="t">
            <a:spAutoFit/>
          </a:bodyPr>
          <a:lstStyle/>
          <a:p>
            <a:pPr algn="just">
              <a:lnSpc>
                <a:spcPts val="3897"/>
              </a:lnSpc>
            </a:pPr>
            <a:r>
              <a:rPr lang="en-US" sz="2783">
                <a:solidFill>
                  <a:srgbClr val="FFFFFF"/>
                </a:solidFill>
                <a:latin typeface="Tomorrow"/>
                <a:ea typeface="Tomorrow"/>
                <a:cs typeface="Tomorrow"/>
                <a:sym typeface="Tomorrow"/>
              </a:rPr>
              <a:t>Pytesseract là một công cụ OCR hữu ích, giúp trích xuất ký tự từ hình ảnh.</a:t>
            </a:r>
          </a:p>
          <a:p>
            <a:pPr algn="just">
              <a:lnSpc>
                <a:spcPts val="3897"/>
              </a:lnSpc>
              <a:spcBef>
                <a:spcPct val="0"/>
              </a:spcBef>
            </a:pPr>
            <a:r>
              <a:rPr lang="en-US" sz="2783">
                <a:solidFill>
                  <a:srgbClr val="FFFFFF"/>
                </a:solidFill>
                <a:latin typeface="Tomorrow"/>
                <a:ea typeface="Tomorrow"/>
                <a:cs typeface="Tomorrow"/>
                <a:sym typeface="Tomorrow"/>
              </a:rPr>
              <a:t>Với khả năng xử lý chính xác và nhanh chóng, Pytesseract đã trở thành một lựa chọn hàng đầu cho những ai cần chuyển đổi thông tin từ hình ảnh sang dạng văn bản số.</a:t>
            </a:r>
          </a:p>
        </p:txBody>
      </p:sp>
      <p:sp>
        <p:nvSpPr>
          <p:cNvPr id="11" name="TextBox 11"/>
          <p:cNvSpPr txBox="1"/>
          <p:nvPr/>
        </p:nvSpPr>
        <p:spPr>
          <a:xfrm>
            <a:off x="708737" y="3611900"/>
            <a:ext cx="7850108" cy="531272"/>
          </a:xfrm>
          <a:prstGeom prst="rect">
            <a:avLst/>
          </a:prstGeom>
        </p:spPr>
        <p:txBody>
          <a:bodyPr lIns="0" tIns="0" rIns="0" bIns="0" rtlCol="0" anchor="t">
            <a:spAutoFit/>
          </a:bodyPr>
          <a:lstStyle/>
          <a:p>
            <a:pPr algn="just">
              <a:lnSpc>
                <a:spcPts val="4317"/>
              </a:lnSpc>
              <a:spcBef>
                <a:spcPct val="0"/>
              </a:spcBef>
            </a:pPr>
            <a:r>
              <a:rPr lang="en-US" sz="3083">
                <a:solidFill>
                  <a:srgbClr val="10D3F9"/>
                </a:solidFill>
                <a:latin typeface="Tomorrow"/>
                <a:ea typeface="Tomorrow"/>
                <a:cs typeface="Tomorrow"/>
                <a:sym typeface="Tomorrow"/>
              </a:rPr>
              <a:t>Dùng để trích xuất tăng cường vùng ROI</a:t>
            </a:r>
          </a:p>
        </p:txBody>
      </p:sp>
      <p:sp>
        <p:nvSpPr>
          <p:cNvPr id="12" name="TextBox 12"/>
          <p:cNvSpPr txBox="1"/>
          <p:nvPr/>
        </p:nvSpPr>
        <p:spPr>
          <a:xfrm>
            <a:off x="9898760" y="3572735"/>
            <a:ext cx="7360540" cy="1074197"/>
          </a:xfrm>
          <a:prstGeom prst="rect">
            <a:avLst/>
          </a:prstGeom>
        </p:spPr>
        <p:txBody>
          <a:bodyPr lIns="0" tIns="0" rIns="0" bIns="0" rtlCol="0" anchor="t">
            <a:spAutoFit/>
          </a:bodyPr>
          <a:lstStyle/>
          <a:p>
            <a:pPr algn="just">
              <a:lnSpc>
                <a:spcPts val="4317"/>
              </a:lnSpc>
              <a:spcBef>
                <a:spcPct val="0"/>
              </a:spcBef>
            </a:pPr>
            <a:r>
              <a:rPr lang="en-US" sz="3083">
                <a:solidFill>
                  <a:srgbClr val="10D3F9"/>
                </a:solidFill>
                <a:latin typeface="Tomorrow"/>
                <a:ea typeface="Tomorrow"/>
                <a:cs typeface="Tomorrow"/>
                <a:sym typeface="Tomorrow"/>
              </a:rPr>
              <a:t>Dùng để nhận diện văn bản từ ảnh đã được trích xuất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117" t="-41920" r="-18932" b="-25458"/>
            </a:stretch>
          </a:blipFill>
        </p:spPr>
        <p:txBody>
          <a:bodyPr/>
          <a:lstStyle/>
          <a:p>
            <a:endParaRPr lang="en-US"/>
          </a:p>
        </p:txBody>
      </p:sp>
      <p:sp>
        <p:nvSpPr>
          <p:cNvPr id="3" name="Freeform 3"/>
          <p:cNvSpPr/>
          <p:nvPr/>
        </p:nvSpPr>
        <p:spPr>
          <a:xfrm>
            <a:off x="6663041" y="465736"/>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338627" y="7224057"/>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675809" y="-43695"/>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4884163" y="759852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7">
              <a:alphaModFix amt="61000"/>
            </a:blip>
            <a:stretch>
              <a:fillRect/>
            </a:stretch>
          </a:blipFill>
        </p:spPr>
        <p:txBody>
          <a:bodyPr/>
          <a:lstStyle/>
          <a:p>
            <a:endParaRPr lang="en-US"/>
          </a:p>
        </p:txBody>
      </p:sp>
      <p:sp>
        <p:nvSpPr>
          <p:cNvPr id="7" name="TextBox 7"/>
          <p:cNvSpPr txBox="1"/>
          <p:nvPr/>
        </p:nvSpPr>
        <p:spPr>
          <a:xfrm>
            <a:off x="7492002" y="56809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8" name="TextBox 8"/>
          <p:cNvSpPr txBox="1"/>
          <p:nvPr/>
        </p:nvSpPr>
        <p:spPr>
          <a:xfrm>
            <a:off x="6940057" y="3137724"/>
            <a:ext cx="10596259" cy="3852245"/>
          </a:xfrm>
          <a:prstGeom prst="rect">
            <a:avLst/>
          </a:prstGeom>
        </p:spPr>
        <p:txBody>
          <a:bodyPr lIns="0" tIns="0" rIns="0" bIns="0" rtlCol="0" anchor="t">
            <a:spAutoFit/>
          </a:bodyPr>
          <a:lstStyle/>
          <a:p>
            <a:pPr algn="l">
              <a:lnSpc>
                <a:spcPts val="15521"/>
              </a:lnSpc>
            </a:pPr>
            <a:r>
              <a:rPr lang="en-US" sz="11086">
                <a:solidFill>
                  <a:srgbClr val="FFFFFF"/>
                </a:solidFill>
                <a:latin typeface="Anton"/>
                <a:ea typeface="Anton"/>
                <a:cs typeface="Anton"/>
                <a:sym typeface="Anton"/>
              </a:rPr>
              <a:t>QUY TRÌNH XÂY DỰNG MÔ HÌNH</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512500" y="8777043"/>
            <a:ext cx="3579182" cy="590565"/>
          </a:xfrm>
          <a:custGeom>
            <a:avLst/>
            <a:gdLst/>
            <a:ahLst/>
            <a:cxnLst/>
            <a:rect l="l" t="t" r="r" b="b"/>
            <a:pathLst>
              <a:path w="3579182" h="590565">
                <a:moveTo>
                  <a:pt x="0" y="0"/>
                </a:moveTo>
                <a:lnTo>
                  <a:pt x="3579182" y="0"/>
                </a:lnTo>
                <a:lnTo>
                  <a:pt x="3579182" y="590565"/>
                </a:lnTo>
                <a:lnTo>
                  <a:pt x="0" y="590565"/>
                </a:lnTo>
                <a:lnTo>
                  <a:pt x="0" y="0"/>
                </a:lnTo>
                <a:close/>
              </a:path>
            </a:pathLst>
          </a:custGeom>
          <a:blipFill>
            <a:blip r:embed="rId5"/>
            <a:stretch>
              <a:fillRect/>
            </a:stretch>
          </a:blipFill>
        </p:spPr>
        <p:txBody>
          <a:bodyPr/>
          <a:lstStyle/>
          <a:p>
            <a:endParaRPr lang="en-US"/>
          </a:p>
        </p:txBody>
      </p:sp>
      <p:sp>
        <p:nvSpPr>
          <p:cNvPr id="5" name="Freeform 5"/>
          <p:cNvSpPr/>
          <p:nvPr/>
        </p:nvSpPr>
        <p:spPr>
          <a:xfrm>
            <a:off x="7131030" y="8747853"/>
            <a:ext cx="3592781" cy="619755"/>
          </a:xfrm>
          <a:custGeom>
            <a:avLst/>
            <a:gdLst/>
            <a:ahLst/>
            <a:cxnLst/>
            <a:rect l="l" t="t" r="r" b="b"/>
            <a:pathLst>
              <a:path w="3592781" h="619755">
                <a:moveTo>
                  <a:pt x="0" y="0"/>
                </a:moveTo>
                <a:lnTo>
                  <a:pt x="3592781" y="0"/>
                </a:lnTo>
                <a:lnTo>
                  <a:pt x="3592781" y="619755"/>
                </a:lnTo>
                <a:lnTo>
                  <a:pt x="0" y="619755"/>
                </a:lnTo>
                <a:lnTo>
                  <a:pt x="0" y="0"/>
                </a:lnTo>
                <a:close/>
              </a:path>
            </a:pathLst>
          </a:custGeom>
          <a:blipFill>
            <a:blip r:embed="rId6"/>
            <a:stretch>
              <a:fillRect/>
            </a:stretch>
          </a:blipFill>
        </p:spPr>
        <p:txBody>
          <a:bodyPr/>
          <a:lstStyle/>
          <a:p>
            <a:endParaRPr lang="en-US"/>
          </a:p>
        </p:txBody>
      </p:sp>
      <p:sp>
        <p:nvSpPr>
          <p:cNvPr id="6" name="Freeform 6"/>
          <p:cNvSpPr/>
          <p:nvPr/>
        </p:nvSpPr>
        <p:spPr>
          <a:xfrm>
            <a:off x="3824291" y="8790465"/>
            <a:ext cx="3579182" cy="577143"/>
          </a:xfrm>
          <a:custGeom>
            <a:avLst/>
            <a:gdLst/>
            <a:ahLst/>
            <a:cxnLst/>
            <a:rect l="l" t="t" r="r" b="b"/>
            <a:pathLst>
              <a:path w="3579182" h="577143">
                <a:moveTo>
                  <a:pt x="0" y="0"/>
                </a:moveTo>
                <a:lnTo>
                  <a:pt x="3579182" y="0"/>
                </a:lnTo>
                <a:lnTo>
                  <a:pt x="3579182" y="577143"/>
                </a:lnTo>
                <a:lnTo>
                  <a:pt x="0" y="577143"/>
                </a:lnTo>
                <a:lnTo>
                  <a:pt x="0" y="0"/>
                </a:lnTo>
                <a:close/>
              </a:path>
            </a:pathLst>
          </a:custGeom>
          <a:blipFill>
            <a:blip r:embed="rId7"/>
            <a:stretch>
              <a:fillRect/>
            </a:stretch>
          </a:blipFill>
        </p:spPr>
        <p:txBody>
          <a:bodyPr/>
          <a:lstStyle/>
          <a:p>
            <a:endParaRPr lang="en-US"/>
          </a:p>
        </p:txBody>
      </p:sp>
      <p:sp>
        <p:nvSpPr>
          <p:cNvPr id="7" name="Freeform 7"/>
          <p:cNvSpPr/>
          <p:nvPr/>
        </p:nvSpPr>
        <p:spPr>
          <a:xfrm>
            <a:off x="10466687" y="8790465"/>
            <a:ext cx="3579182" cy="595039"/>
          </a:xfrm>
          <a:custGeom>
            <a:avLst/>
            <a:gdLst/>
            <a:ahLst/>
            <a:cxnLst/>
            <a:rect l="l" t="t" r="r" b="b"/>
            <a:pathLst>
              <a:path w="3579182" h="595039">
                <a:moveTo>
                  <a:pt x="0" y="0"/>
                </a:moveTo>
                <a:lnTo>
                  <a:pt x="3579182" y="0"/>
                </a:lnTo>
                <a:lnTo>
                  <a:pt x="3579182" y="595039"/>
                </a:lnTo>
                <a:lnTo>
                  <a:pt x="0" y="595039"/>
                </a:lnTo>
                <a:lnTo>
                  <a:pt x="0" y="0"/>
                </a:lnTo>
                <a:close/>
              </a:path>
            </a:pathLst>
          </a:custGeom>
          <a:blipFill>
            <a:blip r:embed="rId8"/>
            <a:stretch>
              <a:fillRect/>
            </a:stretch>
          </a:blipFill>
        </p:spPr>
        <p:txBody>
          <a:bodyPr/>
          <a:lstStyle/>
          <a:p>
            <a:endParaRPr lang="en-US"/>
          </a:p>
        </p:txBody>
      </p:sp>
      <p:sp>
        <p:nvSpPr>
          <p:cNvPr id="8" name="Freeform 8"/>
          <p:cNvSpPr/>
          <p:nvPr/>
        </p:nvSpPr>
        <p:spPr>
          <a:xfrm>
            <a:off x="13762286" y="8804360"/>
            <a:ext cx="3573214" cy="567248"/>
          </a:xfrm>
          <a:custGeom>
            <a:avLst/>
            <a:gdLst/>
            <a:ahLst/>
            <a:cxnLst/>
            <a:rect l="l" t="t" r="r" b="b"/>
            <a:pathLst>
              <a:path w="3573214" h="567248">
                <a:moveTo>
                  <a:pt x="0" y="0"/>
                </a:moveTo>
                <a:lnTo>
                  <a:pt x="3573214" y="0"/>
                </a:lnTo>
                <a:lnTo>
                  <a:pt x="3573214" y="567248"/>
                </a:lnTo>
                <a:lnTo>
                  <a:pt x="0" y="567248"/>
                </a:lnTo>
                <a:lnTo>
                  <a:pt x="0" y="0"/>
                </a:lnTo>
                <a:close/>
              </a:path>
            </a:pathLst>
          </a:custGeom>
          <a:blipFill>
            <a:blip r:embed="rId9"/>
            <a:stretch>
              <a:fillRect/>
            </a:stretch>
          </a:blipFill>
        </p:spPr>
        <p:txBody>
          <a:bodyPr/>
          <a:lstStyle/>
          <a:p>
            <a:endParaRPr lang="en-US"/>
          </a:p>
        </p:txBody>
      </p:sp>
      <p:sp>
        <p:nvSpPr>
          <p:cNvPr id="9" name="TextBox 9"/>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0" name="TextBox 10"/>
          <p:cNvSpPr txBox="1"/>
          <p:nvPr/>
        </p:nvSpPr>
        <p:spPr>
          <a:xfrm>
            <a:off x="388774" y="1122790"/>
            <a:ext cx="13394755" cy="841665"/>
          </a:xfrm>
          <a:prstGeom prst="rect">
            <a:avLst/>
          </a:prstGeom>
        </p:spPr>
        <p:txBody>
          <a:bodyPr lIns="0" tIns="0" rIns="0" bIns="0" rtlCol="0" anchor="t">
            <a:spAutoFit/>
          </a:bodyPr>
          <a:lstStyle/>
          <a:p>
            <a:pPr marL="0" lvl="0" indent="0" algn="l">
              <a:lnSpc>
                <a:spcPts val="6452"/>
              </a:lnSpc>
              <a:spcBef>
                <a:spcPct val="0"/>
              </a:spcBef>
            </a:pPr>
            <a:r>
              <a:rPr lang="en-US" sz="6087">
                <a:solidFill>
                  <a:srgbClr val="FFFFFF"/>
                </a:solidFill>
                <a:latin typeface="Anton"/>
                <a:ea typeface="Anton"/>
                <a:cs typeface="Anton"/>
                <a:sym typeface="Anton"/>
              </a:rPr>
              <a:t>CÁC GIAI ĐOẠN TỔNG QUÁT</a:t>
            </a:r>
          </a:p>
        </p:txBody>
      </p:sp>
      <p:sp>
        <p:nvSpPr>
          <p:cNvPr id="11" name="AutoShape 11"/>
          <p:cNvSpPr/>
          <p:nvPr/>
        </p:nvSpPr>
        <p:spPr>
          <a:xfrm>
            <a:off x="2898031" y="5507786"/>
            <a:ext cx="1936637" cy="0"/>
          </a:xfrm>
          <a:prstGeom prst="line">
            <a:avLst/>
          </a:prstGeom>
          <a:ln w="76200" cap="rnd">
            <a:solidFill>
              <a:srgbClr val="FFFFFF"/>
            </a:solidFill>
            <a:prstDash val="sysDash"/>
            <a:headEnd type="none" w="sm" len="sm"/>
            <a:tailEnd type="arrow" w="med" len="sm"/>
          </a:ln>
        </p:spPr>
        <p:txBody>
          <a:bodyPr/>
          <a:lstStyle/>
          <a:p>
            <a:endParaRPr lang="en-US"/>
          </a:p>
        </p:txBody>
      </p:sp>
      <p:sp>
        <p:nvSpPr>
          <p:cNvPr id="12" name="AutoShape 12"/>
          <p:cNvSpPr/>
          <p:nvPr/>
        </p:nvSpPr>
        <p:spPr>
          <a:xfrm>
            <a:off x="2208969" y="3823963"/>
            <a:ext cx="0" cy="1072280"/>
          </a:xfrm>
          <a:prstGeom prst="line">
            <a:avLst/>
          </a:prstGeom>
          <a:ln w="76200" cap="rnd">
            <a:solidFill>
              <a:srgbClr val="FFFFFF"/>
            </a:solidFill>
            <a:prstDash val="sysDash"/>
            <a:headEnd type="none" w="sm" len="sm"/>
            <a:tailEnd type="arrow" w="med" len="sm"/>
          </a:ln>
        </p:spPr>
        <p:txBody>
          <a:bodyPr/>
          <a:lstStyle/>
          <a:p>
            <a:endParaRPr lang="en-US"/>
          </a:p>
        </p:txBody>
      </p:sp>
      <p:sp>
        <p:nvSpPr>
          <p:cNvPr id="13" name="AutoShape 13"/>
          <p:cNvSpPr/>
          <p:nvPr/>
        </p:nvSpPr>
        <p:spPr>
          <a:xfrm>
            <a:off x="5891408" y="3342519"/>
            <a:ext cx="1907433" cy="0"/>
          </a:xfrm>
          <a:prstGeom prst="line">
            <a:avLst/>
          </a:prstGeom>
          <a:ln w="76200" cap="rnd">
            <a:solidFill>
              <a:srgbClr val="FFFFFF"/>
            </a:solidFill>
            <a:prstDash val="sysDash"/>
            <a:headEnd type="none" w="sm" len="sm"/>
            <a:tailEnd type="arrow" w="med" len="sm"/>
          </a:ln>
        </p:spPr>
        <p:txBody>
          <a:bodyPr/>
          <a:lstStyle/>
          <a:p>
            <a:endParaRPr lang="en-US"/>
          </a:p>
        </p:txBody>
      </p:sp>
      <p:sp>
        <p:nvSpPr>
          <p:cNvPr id="14" name="AutoShape 14"/>
          <p:cNvSpPr/>
          <p:nvPr/>
        </p:nvSpPr>
        <p:spPr>
          <a:xfrm flipV="1">
            <a:off x="5348451" y="3895784"/>
            <a:ext cx="0" cy="1042478"/>
          </a:xfrm>
          <a:prstGeom prst="line">
            <a:avLst/>
          </a:prstGeom>
          <a:ln w="76200" cap="rnd">
            <a:solidFill>
              <a:srgbClr val="FFFFFF"/>
            </a:solidFill>
            <a:prstDash val="sysDash"/>
            <a:headEnd type="none" w="sm" len="sm"/>
            <a:tailEnd type="arrow" w="med" len="sm"/>
          </a:ln>
        </p:spPr>
        <p:txBody>
          <a:bodyPr/>
          <a:lstStyle/>
          <a:p>
            <a:endParaRPr lang="en-US"/>
          </a:p>
        </p:txBody>
      </p:sp>
      <p:sp>
        <p:nvSpPr>
          <p:cNvPr id="15" name="AutoShape 15"/>
          <p:cNvSpPr/>
          <p:nvPr/>
        </p:nvSpPr>
        <p:spPr>
          <a:xfrm flipV="1">
            <a:off x="5929449" y="5470845"/>
            <a:ext cx="1952812" cy="1054"/>
          </a:xfrm>
          <a:prstGeom prst="line">
            <a:avLst/>
          </a:prstGeom>
          <a:ln w="76200" cap="rnd">
            <a:solidFill>
              <a:srgbClr val="FFE052"/>
            </a:solidFill>
            <a:prstDash val="sysDash"/>
            <a:headEnd type="none" w="sm" len="sm"/>
            <a:tailEnd type="arrow" w="med" len="sm"/>
          </a:ln>
        </p:spPr>
        <p:txBody>
          <a:bodyPr/>
          <a:lstStyle/>
          <a:p>
            <a:endParaRPr lang="en-US"/>
          </a:p>
        </p:txBody>
      </p:sp>
      <p:sp>
        <p:nvSpPr>
          <p:cNvPr id="16" name="AutoShape 16"/>
          <p:cNvSpPr/>
          <p:nvPr/>
        </p:nvSpPr>
        <p:spPr>
          <a:xfrm flipV="1">
            <a:off x="5395228" y="6094020"/>
            <a:ext cx="0" cy="1009407"/>
          </a:xfrm>
          <a:prstGeom prst="line">
            <a:avLst/>
          </a:prstGeom>
          <a:ln w="76200" cap="rnd">
            <a:solidFill>
              <a:srgbClr val="FFE052"/>
            </a:solidFill>
            <a:prstDash val="sysDash"/>
            <a:headEnd type="none" w="sm" len="sm"/>
            <a:tailEnd type="arrow" w="med" len="sm"/>
          </a:ln>
        </p:spPr>
        <p:txBody>
          <a:bodyPr/>
          <a:lstStyle/>
          <a:p>
            <a:endParaRPr lang="en-US"/>
          </a:p>
        </p:txBody>
      </p:sp>
      <p:sp>
        <p:nvSpPr>
          <p:cNvPr id="17" name="AutoShape 17"/>
          <p:cNvSpPr/>
          <p:nvPr/>
        </p:nvSpPr>
        <p:spPr>
          <a:xfrm>
            <a:off x="11045914" y="5507786"/>
            <a:ext cx="1203547" cy="0"/>
          </a:xfrm>
          <a:prstGeom prst="line">
            <a:avLst/>
          </a:prstGeom>
          <a:ln w="76200" cap="rnd">
            <a:solidFill>
              <a:srgbClr val="FF0013"/>
            </a:solidFill>
            <a:prstDash val="sysDash"/>
            <a:headEnd type="none" w="sm" len="sm"/>
            <a:tailEnd type="arrow" w="med" len="sm"/>
          </a:ln>
        </p:spPr>
        <p:txBody>
          <a:bodyPr/>
          <a:lstStyle/>
          <a:p>
            <a:endParaRPr lang="en-US"/>
          </a:p>
        </p:txBody>
      </p:sp>
      <p:sp>
        <p:nvSpPr>
          <p:cNvPr id="18" name="AutoShape 18"/>
          <p:cNvSpPr/>
          <p:nvPr/>
        </p:nvSpPr>
        <p:spPr>
          <a:xfrm flipV="1">
            <a:off x="9007995" y="5507786"/>
            <a:ext cx="968922" cy="16201"/>
          </a:xfrm>
          <a:prstGeom prst="line">
            <a:avLst/>
          </a:prstGeom>
          <a:ln w="76200" cap="rnd">
            <a:solidFill>
              <a:srgbClr val="FF0013"/>
            </a:solidFill>
            <a:prstDash val="sysDash"/>
            <a:headEnd type="none" w="sm" len="sm"/>
            <a:tailEnd type="arrow" w="med" len="sm"/>
          </a:ln>
        </p:spPr>
        <p:txBody>
          <a:bodyPr/>
          <a:lstStyle/>
          <a:p>
            <a:endParaRPr lang="en-US"/>
          </a:p>
        </p:txBody>
      </p:sp>
      <p:sp>
        <p:nvSpPr>
          <p:cNvPr id="19" name="AutoShape 19"/>
          <p:cNvSpPr/>
          <p:nvPr/>
        </p:nvSpPr>
        <p:spPr>
          <a:xfrm>
            <a:off x="8402297" y="3998494"/>
            <a:ext cx="11772" cy="1042478"/>
          </a:xfrm>
          <a:prstGeom prst="line">
            <a:avLst/>
          </a:prstGeom>
          <a:ln w="76200" cap="rnd">
            <a:solidFill>
              <a:srgbClr val="FFE052"/>
            </a:solidFill>
            <a:prstDash val="sysDash"/>
            <a:headEnd type="none" w="sm" len="sm"/>
            <a:tailEnd type="arrow" w="med" len="sm"/>
          </a:ln>
        </p:spPr>
        <p:txBody>
          <a:bodyPr/>
          <a:lstStyle/>
          <a:p>
            <a:endParaRPr lang="en-US"/>
          </a:p>
        </p:txBody>
      </p:sp>
      <p:sp>
        <p:nvSpPr>
          <p:cNvPr id="20" name="AutoShape 20"/>
          <p:cNvSpPr/>
          <p:nvPr/>
        </p:nvSpPr>
        <p:spPr>
          <a:xfrm flipV="1">
            <a:off x="12867203" y="3823963"/>
            <a:ext cx="0" cy="970685"/>
          </a:xfrm>
          <a:prstGeom prst="line">
            <a:avLst/>
          </a:prstGeom>
          <a:ln w="76200" cap="rnd">
            <a:solidFill>
              <a:srgbClr val="FF3131"/>
            </a:solidFill>
            <a:prstDash val="sysDash"/>
            <a:headEnd type="none" w="sm" len="sm"/>
            <a:tailEnd type="arrow" w="med" len="sm"/>
          </a:ln>
        </p:spPr>
        <p:txBody>
          <a:bodyPr/>
          <a:lstStyle/>
          <a:p>
            <a:endParaRPr lang="en-US"/>
          </a:p>
        </p:txBody>
      </p:sp>
      <p:sp>
        <p:nvSpPr>
          <p:cNvPr id="21" name="AutoShape 21"/>
          <p:cNvSpPr/>
          <p:nvPr/>
        </p:nvSpPr>
        <p:spPr>
          <a:xfrm>
            <a:off x="13484945" y="3342519"/>
            <a:ext cx="1974105" cy="1461960"/>
          </a:xfrm>
          <a:prstGeom prst="line">
            <a:avLst/>
          </a:prstGeom>
          <a:ln w="76200" cap="rnd">
            <a:solidFill>
              <a:srgbClr val="00BF63"/>
            </a:solidFill>
            <a:prstDash val="sysDash"/>
            <a:headEnd type="none" w="sm" len="sm"/>
            <a:tailEnd type="arrow" w="med" len="sm"/>
          </a:ln>
        </p:spPr>
        <p:txBody>
          <a:bodyPr/>
          <a:lstStyle/>
          <a:p>
            <a:endParaRPr lang="en-US"/>
          </a:p>
        </p:txBody>
      </p:sp>
      <p:grpSp>
        <p:nvGrpSpPr>
          <p:cNvPr id="22" name="Group 22"/>
          <p:cNvGrpSpPr/>
          <p:nvPr/>
        </p:nvGrpSpPr>
        <p:grpSpPr>
          <a:xfrm>
            <a:off x="1130154" y="2349918"/>
            <a:ext cx="2157630" cy="1474045"/>
            <a:chOff x="0" y="0"/>
            <a:chExt cx="2876840" cy="1965393"/>
          </a:xfrm>
        </p:grpSpPr>
        <p:sp>
          <p:nvSpPr>
            <p:cNvPr id="23" name="Freeform 23"/>
            <p:cNvSpPr/>
            <p:nvPr/>
          </p:nvSpPr>
          <p:spPr>
            <a:xfrm>
              <a:off x="311593" y="419408"/>
              <a:ext cx="2253654" cy="1545985"/>
            </a:xfrm>
            <a:custGeom>
              <a:avLst/>
              <a:gdLst/>
              <a:ahLst/>
              <a:cxnLst/>
              <a:rect l="l" t="t" r="r" b="b"/>
              <a:pathLst>
                <a:path w="2253654" h="1545985">
                  <a:moveTo>
                    <a:pt x="0" y="0"/>
                  </a:moveTo>
                  <a:lnTo>
                    <a:pt x="2253654" y="0"/>
                  </a:lnTo>
                  <a:lnTo>
                    <a:pt x="2253654" y="1545985"/>
                  </a:lnTo>
                  <a:lnTo>
                    <a:pt x="0" y="1545985"/>
                  </a:lnTo>
                  <a:lnTo>
                    <a:pt x="0" y="0"/>
                  </a:lnTo>
                  <a:close/>
                </a:path>
              </a:pathLst>
            </a:custGeom>
            <a:blipFill>
              <a:blip r:embed="rId10"/>
              <a:stretch>
                <a:fillRect/>
              </a:stretch>
            </a:blipFill>
          </p:spPr>
          <p:txBody>
            <a:bodyPr/>
            <a:lstStyle/>
            <a:p>
              <a:endParaRPr lang="en-US"/>
            </a:p>
          </p:txBody>
        </p:sp>
        <p:sp>
          <p:nvSpPr>
            <p:cNvPr id="24" name="TextBox 24"/>
            <p:cNvSpPr txBox="1"/>
            <p:nvPr/>
          </p:nvSpPr>
          <p:spPr>
            <a:xfrm>
              <a:off x="0" y="-57150"/>
              <a:ext cx="2876840" cy="535219"/>
            </a:xfrm>
            <a:prstGeom prst="rect">
              <a:avLst/>
            </a:prstGeom>
          </p:spPr>
          <p:txBody>
            <a:bodyPr lIns="0" tIns="0" rIns="0" bIns="0" rtlCol="0" anchor="t">
              <a:spAutoFit/>
            </a:bodyPr>
            <a:lstStyle/>
            <a:p>
              <a:pPr marL="0" lvl="0" indent="0" algn="ctr">
                <a:lnSpc>
                  <a:spcPts val="3337"/>
                </a:lnSpc>
                <a:spcBef>
                  <a:spcPct val="0"/>
                </a:spcBef>
              </a:pPr>
              <a:r>
                <a:rPr lang="en-US" sz="2383">
                  <a:solidFill>
                    <a:srgbClr val="10D3F9"/>
                  </a:solidFill>
                  <a:latin typeface="Tomorrow"/>
                  <a:ea typeface="Tomorrow"/>
                  <a:cs typeface="Tomorrow"/>
                  <a:sym typeface="Tomorrow"/>
                </a:rPr>
                <a:t>Hình ảnh train</a:t>
              </a:r>
            </a:p>
          </p:txBody>
        </p:sp>
      </p:grpSp>
      <p:grpSp>
        <p:nvGrpSpPr>
          <p:cNvPr id="25" name="Group 25"/>
          <p:cNvGrpSpPr/>
          <p:nvPr/>
        </p:nvGrpSpPr>
        <p:grpSpPr>
          <a:xfrm>
            <a:off x="1130154" y="4896243"/>
            <a:ext cx="2157630" cy="1610211"/>
            <a:chOff x="0" y="0"/>
            <a:chExt cx="2876840" cy="2146948"/>
          </a:xfrm>
        </p:grpSpPr>
        <p:sp>
          <p:nvSpPr>
            <p:cNvPr id="26" name="Freeform 26"/>
            <p:cNvSpPr/>
            <p:nvPr/>
          </p:nvSpPr>
          <p:spPr>
            <a:xfrm>
              <a:off x="543480" y="0"/>
              <a:ext cx="1789880" cy="1630780"/>
            </a:xfrm>
            <a:custGeom>
              <a:avLst/>
              <a:gdLst/>
              <a:ahLst/>
              <a:cxnLst/>
              <a:rect l="l" t="t" r="r" b="b"/>
              <a:pathLst>
                <a:path w="1789880" h="1630780">
                  <a:moveTo>
                    <a:pt x="0" y="0"/>
                  </a:moveTo>
                  <a:lnTo>
                    <a:pt x="1789880" y="0"/>
                  </a:lnTo>
                  <a:lnTo>
                    <a:pt x="1789880" y="1630780"/>
                  </a:lnTo>
                  <a:lnTo>
                    <a:pt x="0" y="1630780"/>
                  </a:lnTo>
                  <a:lnTo>
                    <a:pt x="0" y="0"/>
                  </a:lnTo>
                  <a:close/>
                </a:path>
              </a:pathLst>
            </a:custGeom>
            <a:blipFill>
              <a:blip r:embed="rId11"/>
              <a:stretch>
                <a:fillRect/>
              </a:stretch>
            </a:blipFill>
          </p:spPr>
          <p:txBody>
            <a:bodyPr/>
            <a:lstStyle/>
            <a:p>
              <a:endParaRPr lang="en-US"/>
            </a:p>
          </p:txBody>
        </p:sp>
        <p:sp>
          <p:nvSpPr>
            <p:cNvPr id="27" name="TextBox 27"/>
            <p:cNvSpPr txBox="1"/>
            <p:nvPr/>
          </p:nvSpPr>
          <p:spPr>
            <a:xfrm>
              <a:off x="0" y="1611730"/>
              <a:ext cx="2876840" cy="535219"/>
            </a:xfrm>
            <a:prstGeom prst="rect">
              <a:avLst/>
            </a:prstGeom>
          </p:spPr>
          <p:txBody>
            <a:bodyPr lIns="0" tIns="0" rIns="0" bIns="0" rtlCol="0" anchor="t">
              <a:spAutoFit/>
            </a:bodyPr>
            <a:lstStyle/>
            <a:p>
              <a:pPr marL="0" lvl="0" indent="0" algn="ctr">
                <a:lnSpc>
                  <a:spcPts val="3337"/>
                </a:lnSpc>
                <a:spcBef>
                  <a:spcPct val="0"/>
                </a:spcBef>
              </a:pPr>
              <a:r>
                <a:rPr lang="en-US" sz="2383">
                  <a:solidFill>
                    <a:srgbClr val="10D3F9"/>
                  </a:solidFill>
                  <a:latin typeface="Tomorrow"/>
                  <a:ea typeface="Tomorrow"/>
                  <a:cs typeface="Tomorrow"/>
                  <a:sym typeface="Tomorrow"/>
                </a:rPr>
                <a:t>Nhãn hình ảnh</a:t>
              </a:r>
            </a:p>
          </p:txBody>
        </p:sp>
      </p:grpSp>
      <p:grpSp>
        <p:nvGrpSpPr>
          <p:cNvPr id="28" name="Group 28"/>
          <p:cNvGrpSpPr/>
          <p:nvPr/>
        </p:nvGrpSpPr>
        <p:grpSpPr>
          <a:xfrm>
            <a:off x="4269636" y="2140368"/>
            <a:ext cx="2157630" cy="1755416"/>
            <a:chOff x="0" y="0"/>
            <a:chExt cx="2876840" cy="2340555"/>
          </a:xfrm>
        </p:grpSpPr>
        <p:sp>
          <p:nvSpPr>
            <p:cNvPr id="29" name="Freeform 29"/>
            <p:cNvSpPr/>
            <p:nvPr/>
          </p:nvSpPr>
          <p:spPr>
            <a:xfrm>
              <a:off x="714478" y="865179"/>
              <a:ext cx="1447884" cy="1475375"/>
            </a:xfrm>
            <a:custGeom>
              <a:avLst/>
              <a:gdLst/>
              <a:ahLst/>
              <a:cxnLst/>
              <a:rect l="l" t="t" r="r" b="b"/>
              <a:pathLst>
                <a:path w="1447884" h="1475375">
                  <a:moveTo>
                    <a:pt x="0" y="0"/>
                  </a:moveTo>
                  <a:lnTo>
                    <a:pt x="1447884" y="0"/>
                  </a:lnTo>
                  <a:lnTo>
                    <a:pt x="1447884" y="1475376"/>
                  </a:lnTo>
                  <a:lnTo>
                    <a:pt x="0" y="1475376"/>
                  </a:lnTo>
                  <a:lnTo>
                    <a:pt x="0" y="0"/>
                  </a:lnTo>
                  <a:close/>
                </a:path>
              </a:pathLst>
            </a:custGeom>
            <a:blipFill>
              <a:blip r:embed="rId12"/>
              <a:stretch>
                <a:fillRect/>
              </a:stretch>
            </a:blipFill>
          </p:spPr>
          <p:txBody>
            <a:bodyPr/>
            <a:lstStyle/>
            <a:p>
              <a:endParaRPr lang="en-US"/>
            </a:p>
          </p:txBody>
        </p:sp>
        <p:sp>
          <p:nvSpPr>
            <p:cNvPr id="30" name="TextBox 30"/>
            <p:cNvSpPr txBox="1"/>
            <p:nvPr/>
          </p:nvSpPr>
          <p:spPr>
            <a:xfrm>
              <a:off x="0" y="66675"/>
              <a:ext cx="2876840" cy="748295"/>
            </a:xfrm>
            <a:prstGeom prst="rect">
              <a:avLst/>
            </a:prstGeom>
          </p:spPr>
          <p:txBody>
            <a:bodyPr lIns="0" tIns="0" rIns="0" bIns="0" rtlCol="0" anchor="t">
              <a:spAutoFit/>
            </a:bodyPr>
            <a:lstStyle/>
            <a:p>
              <a:pPr marL="0" lvl="0" indent="0" algn="ctr">
                <a:lnSpc>
                  <a:spcPts val="2097"/>
                </a:lnSpc>
              </a:pPr>
              <a:r>
                <a:rPr lang="en-US" sz="2383">
                  <a:solidFill>
                    <a:srgbClr val="10D3F9"/>
                  </a:solidFill>
                  <a:latin typeface="Tomorrow"/>
                  <a:ea typeface="Tomorrow"/>
                  <a:cs typeface="Tomorrow"/>
                  <a:sym typeface="Tomorrow"/>
                </a:rPr>
                <a:t>Huấn luyện mô hình</a:t>
              </a:r>
            </a:p>
          </p:txBody>
        </p:sp>
      </p:grpSp>
      <p:grpSp>
        <p:nvGrpSpPr>
          <p:cNvPr id="31" name="Group 31"/>
          <p:cNvGrpSpPr/>
          <p:nvPr/>
        </p:nvGrpSpPr>
        <p:grpSpPr>
          <a:xfrm>
            <a:off x="4834668" y="4265966"/>
            <a:ext cx="2212386" cy="1828054"/>
            <a:chOff x="0" y="0"/>
            <a:chExt cx="2949848" cy="2437406"/>
          </a:xfrm>
        </p:grpSpPr>
        <p:sp>
          <p:nvSpPr>
            <p:cNvPr id="32" name="Freeform 32"/>
            <p:cNvSpPr/>
            <p:nvPr/>
          </p:nvSpPr>
          <p:spPr>
            <a:xfrm>
              <a:off x="0" y="874114"/>
              <a:ext cx="1494826" cy="1563292"/>
            </a:xfrm>
            <a:custGeom>
              <a:avLst/>
              <a:gdLst/>
              <a:ahLst/>
              <a:cxnLst/>
              <a:rect l="l" t="t" r="r" b="b"/>
              <a:pathLst>
                <a:path w="1494826" h="1563292">
                  <a:moveTo>
                    <a:pt x="0" y="0"/>
                  </a:moveTo>
                  <a:lnTo>
                    <a:pt x="1494826" y="0"/>
                  </a:lnTo>
                  <a:lnTo>
                    <a:pt x="1494826" y="1563292"/>
                  </a:lnTo>
                  <a:lnTo>
                    <a:pt x="0" y="1563292"/>
                  </a:lnTo>
                  <a:lnTo>
                    <a:pt x="0" y="0"/>
                  </a:lnTo>
                  <a:close/>
                </a:path>
              </a:pathLst>
            </a:custGeom>
            <a:blipFill>
              <a:blip r:embed="rId13"/>
              <a:stretch>
                <a:fillRect/>
              </a:stretch>
            </a:blipFill>
          </p:spPr>
          <p:txBody>
            <a:bodyPr/>
            <a:lstStyle/>
            <a:p>
              <a:endParaRPr lang="en-US"/>
            </a:p>
          </p:txBody>
        </p:sp>
        <p:sp>
          <p:nvSpPr>
            <p:cNvPr id="33" name="TextBox 33"/>
            <p:cNvSpPr txBox="1"/>
            <p:nvPr/>
          </p:nvSpPr>
          <p:spPr>
            <a:xfrm>
              <a:off x="798632" y="66675"/>
              <a:ext cx="2151216" cy="748295"/>
            </a:xfrm>
            <a:prstGeom prst="rect">
              <a:avLst/>
            </a:prstGeom>
          </p:spPr>
          <p:txBody>
            <a:bodyPr lIns="0" tIns="0" rIns="0" bIns="0" rtlCol="0" anchor="t">
              <a:spAutoFit/>
            </a:bodyPr>
            <a:lstStyle/>
            <a:p>
              <a:pPr marL="0" lvl="0" indent="0" algn="ctr">
                <a:lnSpc>
                  <a:spcPts val="2097"/>
                </a:lnSpc>
              </a:pPr>
              <a:r>
                <a:rPr lang="en-US" sz="2383">
                  <a:solidFill>
                    <a:srgbClr val="10D3F9"/>
                  </a:solidFill>
                  <a:latin typeface="Tomorrow"/>
                  <a:ea typeface="Tomorrow"/>
                  <a:cs typeface="Tomorrow"/>
                  <a:sym typeface="Tomorrow"/>
                </a:rPr>
                <a:t>Tiền xử lý dữ liệu</a:t>
              </a:r>
            </a:p>
          </p:txBody>
        </p:sp>
      </p:grpSp>
      <p:grpSp>
        <p:nvGrpSpPr>
          <p:cNvPr id="34" name="Group 34"/>
          <p:cNvGrpSpPr/>
          <p:nvPr/>
        </p:nvGrpSpPr>
        <p:grpSpPr>
          <a:xfrm>
            <a:off x="4006519" y="7103427"/>
            <a:ext cx="2777418" cy="1434876"/>
            <a:chOff x="0" y="0"/>
            <a:chExt cx="3703224" cy="1913169"/>
          </a:xfrm>
        </p:grpSpPr>
        <p:sp>
          <p:nvSpPr>
            <p:cNvPr id="35" name="Freeform 35"/>
            <p:cNvSpPr/>
            <p:nvPr/>
          </p:nvSpPr>
          <p:spPr>
            <a:xfrm>
              <a:off x="724785" y="0"/>
              <a:ext cx="2253654" cy="1545985"/>
            </a:xfrm>
            <a:custGeom>
              <a:avLst/>
              <a:gdLst/>
              <a:ahLst/>
              <a:cxnLst/>
              <a:rect l="l" t="t" r="r" b="b"/>
              <a:pathLst>
                <a:path w="2253654" h="1545985">
                  <a:moveTo>
                    <a:pt x="0" y="0"/>
                  </a:moveTo>
                  <a:lnTo>
                    <a:pt x="2253654" y="0"/>
                  </a:lnTo>
                  <a:lnTo>
                    <a:pt x="2253654" y="1545985"/>
                  </a:lnTo>
                  <a:lnTo>
                    <a:pt x="0" y="1545985"/>
                  </a:lnTo>
                  <a:lnTo>
                    <a:pt x="0" y="0"/>
                  </a:lnTo>
                  <a:close/>
                </a:path>
              </a:pathLst>
            </a:custGeom>
            <a:blipFill>
              <a:blip r:embed="rId10"/>
              <a:stretch>
                <a:fillRect/>
              </a:stretch>
            </a:blipFill>
          </p:spPr>
          <p:txBody>
            <a:bodyPr/>
            <a:lstStyle/>
            <a:p>
              <a:endParaRPr lang="en-US"/>
            </a:p>
          </p:txBody>
        </p:sp>
        <p:sp>
          <p:nvSpPr>
            <p:cNvPr id="36" name="TextBox 36"/>
            <p:cNvSpPr txBox="1"/>
            <p:nvPr/>
          </p:nvSpPr>
          <p:spPr>
            <a:xfrm>
              <a:off x="0" y="1377950"/>
              <a:ext cx="3703224" cy="535219"/>
            </a:xfrm>
            <a:prstGeom prst="rect">
              <a:avLst/>
            </a:prstGeom>
          </p:spPr>
          <p:txBody>
            <a:bodyPr lIns="0" tIns="0" rIns="0" bIns="0" rtlCol="0" anchor="t">
              <a:spAutoFit/>
            </a:bodyPr>
            <a:lstStyle/>
            <a:p>
              <a:pPr marL="0" lvl="0" indent="0" algn="ctr">
                <a:lnSpc>
                  <a:spcPts val="3337"/>
                </a:lnSpc>
                <a:spcBef>
                  <a:spcPct val="0"/>
                </a:spcBef>
              </a:pPr>
              <a:r>
                <a:rPr lang="en-US" sz="2383">
                  <a:solidFill>
                    <a:srgbClr val="10D3F9"/>
                  </a:solidFill>
                  <a:latin typeface="Tomorrow"/>
                  <a:ea typeface="Tomorrow"/>
                  <a:cs typeface="Tomorrow"/>
                  <a:sym typeface="Tomorrow"/>
                </a:rPr>
                <a:t>Hình ảnh xác thực</a:t>
              </a:r>
            </a:p>
          </p:txBody>
        </p:sp>
      </p:grpSp>
      <p:grpSp>
        <p:nvGrpSpPr>
          <p:cNvPr id="37" name="Group 37"/>
          <p:cNvGrpSpPr/>
          <p:nvPr/>
        </p:nvGrpSpPr>
        <p:grpSpPr>
          <a:xfrm>
            <a:off x="7166813" y="4990350"/>
            <a:ext cx="2470968" cy="1778700"/>
            <a:chOff x="0" y="0"/>
            <a:chExt cx="3294624" cy="2371600"/>
          </a:xfrm>
        </p:grpSpPr>
        <p:sp>
          <p:nvSpPr>
            <p:cNvPr id="38" name="Freeform 38"/>
            <p:cNvSpPr/>
            <p:nvPr/>
          </p:nvSpPr>
          <p:spPr>
            <a:xfrm>
              <a:off x="1026558" y="0"/>
              <a:ext cx="1402991" cy="1429630"/>
            </a:xfrm>
            <a:custGeom>
              <a:avLst/>
              <a:gdLst/>
              <a:ahLst/>
              <a:cxnLst/>
              <a:rect l="l" t="t" r="r" b="b"/>
              <a:pathLst>
                <a:path w="1402991" h="1429630">
                  <a:moveTo>
                    <a:pt x="0" y="0"/>
                  </a:moveTo>
                  <a:lnTo>
                    <a:pt x="1402991" y="0"/>
                  </a:lnTo>
                  <a:lnTo>
                    <a:pt x="1402991" y="1429630"/>
                  </a:lnTo>
                  <a:lnTo>
                    <a:pt x="0" y="1429630"/>
                  </a:lnTo>
                  <a:lnTo>
                    <a:pt x="0" y="0"/>
                  </a:lnTo>
                  <a:close/>
                </a:path>
              </a:pathLst>
            </a:custGeom>
            <a:blipFill>
              <a:blip r:embed="rId12"/>
              <a:stretch>
                <a:fillRect/>
              </a:stretch>
            </a:blipFill>
          </p:spPr>
          <p:txBody>
            <a:bodyPr/>
            <a:lstStyle/>
            <a:p>
              <a:endParaRPr lang="en-US"/>
            </a:p>
          </p:txBody>
        </p:sp>
        <p:sp>
          <p:nvSpPr>
            <p:cNvPr id="39" name="TextBox 39"/>
            <p:cNvSpPr txBox="1"/>
            <p:nvPr/>
          </p:nvSpPr>
          <p:spPr>
            <a:xfrm>
              <a:off x="0" y="1623305"/>
              <a:ext cx="3294624" cy="748295"/>
            </a:xfrm>
            <a:prstGeom prst="rect">
              <a:avLst/>
            </a:prstGeom>
          </p:spPr>
          <p:txBody>
            <a:bodyPr lIns="0" tIns="0" rIns="0" bIns="0" rtlCol="0" anchor="t">
              <a:spAutoFit/>
            </a:bodyPr>
            <a:lstStyle/>
            <a:p>
              <a:pPr marL="0" lvl="0" indent="0" algn="ctr">
                <a:lnSpc>
                  <a:spcPts val="2097"/>
                </a:lnSpc>
              </a:pPr>
              <a:r>
                <a:rPr lang="en-US" sz="2383">
                  <a:solidFill>
                    <a:srgbClr val="10D3F9"/>
                  </a:solidFill>
                  <a:latin typeface="Tomorrow"/>
                  <a:ea typeface="Tomorrow"/>
                  <a:cs typeface="Tomorrow"/>
                  <a:sym typeface="Tomorrow"/>
                </a:rPr>
                <a:t> Thực hiện phát hiện đối tượng</a:t>
              </a:r>
            </a:p>
          </p:txBody>
        </p:sp>
      </p:grpSp>
      <p:grpSp>
        <p:nvGrpSpPr>
          <p:cNvPr id="40" name="Group 40"/>
          <p:cNvGrpSpPr/>
          <p:nvPr/>
        </p:nvGrpSpPr>
        <p:grpSpPr>
          <a:xfrm>
            <a:off x="7580062" y="2127834"/>
            <a:ext cx="1563938" cy="1818141"/>
            <a:chOff x="0" y="0"/>
            <a:chExt cx="2085250" cy="2424188"/>
          </a:xfrm>
        </p:grpSpPr>
        <p:sp>
          <p:nvSpPr>
            <p:cNvPr id="41" name="Freeform 41"/>
            <p:cNvSpPr/>
            <p:nvPr/>
          </p:nvSpPr>
          <p:spPr>
            <a:xfrm>
              <a:off x="291704" y="814970"/>
              <a:ext cx="1609217" cy="1609217"/>
            </a:xfrm>
            <a:custGeom>
              <a:avLst/>
              <a:gdLst/>
              <a:ahLst/>
              <a:cxnLst/>
              <a:rect l="l" t="t" r="r" b="b"/>
              <a:pathLst>
                <a:path w="1609217" h="1609217">
                  <a:moveTo>
                    <a:pt x="0" y="0"/>
                  </a:moveTo>
                  <a:lnTo>
                    <a:pt x="1609217" y="0"/>
                  </a:lnTo>
                  <a:lnTo>
                    <a:pt x="1609217" y="1609218"/>
                  </a:lnTo>
                  <a:lnTo>
                    <a:pt x="0" y="1609218"/>
                  </a:lnTo>
                  <a:lnTo>
                    <a:pt x="0" y="0"/>
                  </a:lnTo>
                  <a:close/>
                </a:path>
              </a:pathLst>
            </a:custGeom>
            <a:blipFill>
              <a:blip r:embed="rId14"/>
              <a:stretch>
                <a:fillRect/>
              </a:stretch>
            </a:blipFill>
          </p:spPr>
          <p:txBody>
            <a:bodyPr/>
            <a:lstStyle/>
            <a:p>
              <a:endParaRPr lang="en-US"/>
            </a:p>
          </p:txBody>
        </p:sp>
        <p:sp>
          <p:nvSpPr>
            <p:cNvPr id="42" name="TextBox 42"/>
            <p:cNvSpPr txBox="1"/>
            <p:nvPr/>
          </p:nvSpPr>
          <p:spPr>
            <a:xfrm>
              <a:off x="0" y="66675"/>
              <a:ext cx="2085250" cy="748295"/>
            </a:xfrm>
            <a:prstGeom prst="rect">
              <a:avLst/>
            </a:prstGeom>
          </p:spPr>
          <p:txBody>
            <a:bodyPr lIns="0" tIns="0" rIns="0" bIns="0" rtlCol="0" anchor="t">
              <a:spAutoFit/>
            </a:bodyPr>
            <a:lstStyle/>
            <a:p>
              <a:pPr marL="0" lvl="0" indent="0" algn="ctr">
                <a:lnSpc>
                  <a:spcPts val="2097"/>
                </a:lnSpc>
              </a:pPr>
              <a:r>
                <a:rPr lang="en-US" sz="2383">
                  <a:solidFill>
                    <a:srgbClr val="10D3F9"/>
                  </a:solidFill>
                  <a:latin typeface="Tomorrow"/>
                  <a:ea typeface="Tomorrow"/>
                  <a:cs typeface="Tomorrow"/>
                  <a:sym typeface="Tomorrow"/>
                </a:rPr>
                <a:t>Lưu trữ mô hình</a:t>
              </a:r>
            </a:p>
          </p:txBody>
        </p:sp>
      </p:grpSp>
      <p:grpSp>
        <p:nvGrpSpPr>
          <p:cNvPr id="43" name="Group 43"/>
          <p:cNvGrpSpPr/>
          <p:nvPr/>
        </p:nvGrpSpPr>
        <p:grpSpPr>
          <a:xfrm>
            <a:off x="9186176" y="4542191"/>
            <a:ext cx="2734831" cy="1500093"/>
            <a:chOff x="0" y="0"/>
            <a:chExt cx="3646442" cy="2000124"/>
          </a:xfrm>
        </p:grpSpPr>
        <p:sp>
          <p:nvSpPr>
            <p:cNvPr id="44" name="Freeform 44"/>
            <p:cNvSpPr/>
            <p:nvPr/>
          </p:nvSpPr>
          <p:spPr>
            <a:xfrm>
              <a:off x="1054322" y="574796"/>
              <a:ext cx="1425329" cy="1425329"/>
            </a:xfrm>
            <a:custGeom>
              <a:avLst/>
              <a:gdLst/>
              <a:ahLst/>
              <a:cxnLst/>
              <a:rect l="l" t="t" r="r" b="b"/>
              <a:pathLst>
                <a:path w="1425329" h="1425329">
                  <a:moveTo>
                    <a:pt x="0" y="0"/>
                  </a:moveTo>
                  <a:lnTo>
                    <a:pt x="1425329" y="0"/>
                  </a:lnTo>
                  <a:lnTo>
                    <a:pt x="1425329" y="1425328"/>
                  </a:lnTo>
                  <a:lnTo>
                    <a:pt x="0" y="1425328"/>
                  </a:lnTo>
                  <a:lnTo>
                    <a:pt x="0" y="0"/>
                  </a:lnTo>
                  <a:close/>
                </a:path>
              </a:pathLst>
            </a:custGeom>
            <a:blipFill>
              <a:blip r:embed="rId15"/>
              <a:stretch>
                <a:fillRect/>
              </a:stretch>
            </a:blipFill>
          </p:spPr>
          <p:txBody>
            <a:bodyPr/>
            <a:lstStyle/>
            <a:p>
              <a:endParaRPr lang="en-US"/>
            </a:p>
          </p:txBody>
        </p:sp>
        <p:sp>
          <p:nvSpPr>
            <p:cNvPr id="45" name="TextBox 45"/>
            <p:cNvSpPr txBox="1"/>
            <p:nvPr/>
          </p:nvSpPr>
          <p:spPr>
            <a:xfrm>
              <a:off x="0" y="66675"/>
              <a:ext cx="3646442" cy="405395"/>
            </a:xfrm>
            <a:prstGeom prst="rect">
              <a:avLst/>
            </a:prstGeom>
          </p:spPr>
          <p:txBody>
            <a:bodyPr lIns="0" tIns="0" rIns="0" bIns="0" rtlCol="0" anchor="t">
              <a:spAutoFit/>
            </a:bodyPr>
            <a:lstStyle/>
            <a:p>
              <a:pPr marL="0" lvl="0" indent="0" algn="ctr">
                <a:lnSpc>
                  <a:spcPts val="2097"/>
                </a:lnSpc>
              </a:pPr>
              <a:r>
                <a:rPr lang="en-US" sz="2383">
                  <a:solidFill>
                    <a:srgbClr val="10D3F9"/>
                  </a:solidFill>
                  <a:latin typeface="Tomorrow"/>
                  <a:ea typeface="Tomorrow"/>
                  <a:cs typeface="Tomorrow"/>
                  <a:sym typeface="Tomorrow"/>
                </a:rPr>
                <a:t>Trích xuất văn bản</a:t>
              </a:r>
            </a:p>
          </p:txBody>
        </p:sp>
      </p:grpSp>
      <p:grpSp>
        <p:nvGrpSpPr>
          <p:cNvPr id="46" name="Group 46"/>
          <p:cNvGrpSpPr/>
          <p:nvPr/>
        </p:nvGrpSpPr>
        <p:grpSpPr>
          <a:xfrm>
            <a:off x="12249461" y="4794648"/>
            <a:ext cx="1235484" cy="1426275"/>
            <a:chOff x="0" y="0"/>
            <a:chExt cx="1647312" cy="1901700"/>
          </a:xfrm>
        </p:grpSpPr>
        <p:sp>
          <p:nvSpPr>
            <p:cNvPr id="47" name="Freeform 47"/>
            <p:cNvSpPr/>
            <p:nvPr/>
          </p:nvSpPr>
          <p:spPr>
            <a:xfrm>
              <a:off x="93073" y="0"/>
              <a:ext cx="1461166" cy="1429630"/>
            </a:xfrm>
            <a:custGeom>
              <a:avLst/>
              <a:gdLst/>
              <a:ahLst/>
              <a:cxnLst/>
              <a:rect l="l" t="t" r="r" b="b"/>
              <a:pathLst>
                <a:path w="1461166" h="1429630">
                  <a:moveTo>
                    <a:pt x="0" y="0"/>
                  </a:moveTo>
                  <a:lnTo>
                    <a:pt x="1461166" y="0"/>
                  </a:lnTo>
                  <a:lnTo>
                    <a:pt x="1461166" y="1429630"/>
                  </a:lnTo>
                  <a:lnTo>
                    <a:pt x="0" y="1429630"/>
                  </a:lnTo>
                  <a:lnTo>
                    <a:pt x="0" y="0"/>
                  </a:lnTo>
                  <a:close/>
                </a:path>
              </a:pathLst>
            </a:custGeom>
            <a:blipFill>
              <a:blip r:embed="rId16"/>
              <a:stretch>
                <a:fillRect/>
              </a:stretch>
            </a:blipFill>
          </p:spPr>
          <p:txBody>
            <a:bodyPr/>
            <a:lstStyle/>
            <a:p>
              <a:endParaRPr lang="en-US"/>
            </a:p>
          </p:txBody>
        </p:sp>
        <p:sp>
          <p:nvSpPr>
            <p:cNvPr id="48" name="TextBox 48"/>
            <p:cNvSpPr txBox="1"/>
            <p:nvPr/>
          </p:nvSpPr>
          <p:spPr>
            <a:xfrm>
              <a:off x="0" y="1496305"/>
              <a:ext cx="1647312" cy="405395"/>
            </a:xfrm>
            <a:prstGeom prst="rect">
              <a:avLst/>
            </a:prstGeom>
          </p:spPr>
          <p:txBody>
            <a:bodyPr lIns="0" tIns="0" rIns="0" bIns="0" rtlCol="0" anchor="t">
              <a:spAutoFit/>
            </a:bodyPr>
            <a:lstStyle/>
            <a:p>
              <a:pPr marL="0" lvl="0" indent="0" algn="ctr">
                <a:lnSpc>
                  <a:spcPts val="2097"/>
                </a:lnSpc>
              </a:pPr>
              <a:r>
                <a:rPr lang="en-US" sz="2383">
                  <a:solidFill>
                    <a:srgbClr val="10D3F9"/>
                  </a:solidFill>
                  <a:latin typeface="Tomorrow"/>
                  <a:ea typeface="Tomorrow"/>
                  <a:cs typeface="Tomorrow"/>
                  <a:sym typeface="Tomorrow"/>
                </a:rPr>
                <a:t> Pipeline</a:t>
              </a:r>
            </a:p>
          </p:txBody>
        </p:sp>
      </p:grpSp>
      <p:grpSp>
        <p:nvGrpSpPr>
          <p:cNvPr id="49" name="Group 49"/>
          <p:cNvGrpSpPr/>
          <p:nvPr/>
        </p:nvGrpSpPr>
        <p:grpSpPr>
          <a:xfrm>
            <a:off x="12085234" y="2088280"/>
            <a:ext cx="1563938" cy="1735683"/>
            <a:chOff x="0" y="0"/>
            <a:chExt cx="2085250" cy="2314245"/>
          </a:xfrm>
        </p:grpSpPr>
        <p:sp>
          <p:nvSpPr>
            <p:cNvPr id="50" name="Freeform 50"/>
            <p:cNvSpPr/>
            <p:nvPr/>
          </p:nvSpPr>
          <p:spPr>
            <a:xfrm>
              <a:off x="273934" y="814970"/>
              <a:ext cx="1499274" cy="1499274"/>
            </a:xfrm>
            <a:custGeom>
              <a:avLst/>
              <a:gdLst/>
              <a:ahLst/>
              <a:cxnLst/>
              <a:rect l="l" t="t" r="r" b="b"/>
              <a:pathLst>
                <a:path w="1499274" h="1499274">
                  <a:moveTo>
                    <a:pt x="0" y="0"/>
                  </a:moveTo>
                  <a:lnTo>
                    <a:pt x="1499274" y="0"/>
                  </a:lnTo>
                  <a:lnTo>
                    <a:pt x="1499274" y="1499275"/>
                  </a:lnTo>
                  <a:lnTo>
                    <a:pt x="0" y="1499275"/>
                  </a:lnTo>
                  <a:lnTo>
                    <a:pt x="0" y="0"/>
                  </a:lnTo>
                  <a:close/>
                </a:path>
              </a:pathLst>
            </a:custGeom>
            <a:blipFill>
              <a:blip r:embed="rId14"/>
              <a:stretch>
                <a:fillRect/>
              </a:stretch>
            </a:blipFill>
          </p:spPr>
          <p:txBody>
            <a:bodyPr/>
            <a:lstStyle/>
            <a:p>
              <a:endParaRPr lang="en-US"/>
            </a:p>
          </p:txBody>
        </p:sp>
        <p:sp>
          <p:nvSpPr>
            <p:cNvPr id="51" name="TextBox 51"/>
            <p:cNvSpPr txBox="1"/>
            <p:nvPr/>
          </p:nvSpPr>
          <p:spPr>
            <a:xfrm>
              <a:off x="0" y="66675"/>
              <a:ext cx="2085250" cy="748295"/>
            </a:xfrm>
            <a:prstGeom prst="rect">
              <a:avLst/>
            </a:prstGeom>
          </p:spPr>
          <p:txBody>
            <a:bodyPr lIns="0" tIns="0" rIns="0" bIns="0" rtlCol="0" anchor="t">
              <a:spAutoFit/>
            </a:bodyPr>
            <a:lstStyle/>
            <a:p>
              <a:pPr marL="0" lvl="0" indent="0" algn="ctr">
                <a:lnSpc>
                  <a:spcPts val="2097"/>
                </a:lnSpc>
              </a:pPr>
              <a:r>
                <a:rPr lang="en-US" sz="2383">
                  <a:solidFill>
                    <a:srgbClr val="10D3F9"/>
                  </a:solidFill>
                  <a:latin typeface="Tomorrow"/>
                  <a:ea typeface="Tomorrow"/>
                  <a:cs typeface="Tomorrow"/>
                  <a:sym typeface="Tomorrow"/>
                </a:rPr>
                <a:t>Lưu trữ mô hình</a:t>
              </a:r>
            </a:p>
          </p:txBody>
        </p:sp>
      </p:grpSp>
      <p:grpSp>
        <p:nvGrpSpPr>
          <p:cNvPr id="52" name="Group 52"/>
          <p:cNvGrpSpPr/>
          <p:nvPr/>
        </p:nvGrpSpPr>
        <p:grpSpPr>
          <a:xfrm>
            <a:off x="14045869" y="4804479"/>
            <a:ext cx="2826361" cy="2298948"/>
            <a:chOff x="0" y="0"/>
            <a:chExt cx="3768482" cy="3065264"/>
          </a:xfrm>
        </p:grpSpPr>
        <p:sp>
          <p:nvSpPr>
            <p:cNvPr id="53" name="Freeform 53"/>
            <p:cNvSpPr/>
            <p:nvPr/>
          </p:nvSpPr>
          <p:spPr>
            <a:xfrm>
              <a:off x="0" y="0"/>
              <a:ext cx="3768482" cy="2117408"/>
            </a:xfrm>
            <a:custGeom>
              <a:avLst/>
              <a:gdLst/>
              <a:ahLst/>
              <a:cxnLst/>
              <a:rect l="l" t="t" r="r" b="b"/>
              <a:pathLst>
                <a:path w="3768482" h="2117408">
                  <a:moveTo>
                    <a:pt x="0" y="0"/>
                  </a:moveTo>
                  <a:lnTo>
                    <a:pt x="3768482" y="0"/>
                  </a:lnTo>
                  <a:lnTo>
                    <a:pt x="3768482" y="2117408"/>
                  </a:lnTo>
                  <a:lnTo>
                    <a:pt x="0" y="2117408"/>
                  </a:lnTo>
                  <a:lnTo>
                    <a:pt x="0" y="0"/>
                  </a:lnTo>
                  <a:close/>
                </a:path>
              </a:pathLst>
            </a:custGeom>
            <a:blipFill>
              <a:blip r:embed="rId17"/>
              <a:stretch>
                <a:fillRect/>
              </a:stretch>
            </a:blipFill>
          </p:spPr>
          <p:txBody>
            <a:bodyPr/>
            <a:lstStyle/>
            <a:p>
              <a:endParaRPr lang="en-US"/>
            </a:p>
          </p:txBody>
        </p:sp>
        <p:sp>
          <p:nvSpPr>
            <p:cNvPr id="54" name="TextBox 54"/>
            <p:cNvSpPr txBox="1"/>
            <p:nvPr/>
          </p:nvSpPr>
          <p:spPr>
            <a:xfrm>
              <a:off x="423832" y="2316969"/>
              <a:ext cx="2920817" cy="748295"/>
            </a:xfrm>
            <a:prstGeom prst="rect">
              <a:avLst/>
            </a:prstGeom>
          </p:spPr>
          <p:txBody>
            <a:bodyPr lIns="0" tIns="0" rIns="0" bIns="0" rtlCol="0" anchor="t">
              <a:spAutoFit/>
            </a:bodyPr>
            <a:lstStyle/>
            <a:p>
              <a:pPr marL="0" lvl="0" indent="0" algn="ctr">
                <a:lnSpc>
                  <a:spcPts val="2097"/>
                </a:lnSpc>
              </a:pPr>
              <a:r>
                <a:rPr lang="en-US" sz="2383">
                  <a:solidFill>
                    <a:srgbClr val="10D3F9"/>
                  </a:solidFill>
                  <a:latin typeface="Tomorrow"/>
                  <a:ea typeface="Tomorrow"/>
                  <a:cs typeface="Tomorrow"/>
                  <a:sym typeface="Tomorrow"/>
                </a:rPr>
                <a:t>Tạo RESTAPI trong Flask</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117" t="-41920" r="-18932" b="-25458"/>
            </a:stretch>
          </a:blipFill>
        </p:spPr>
        <p:txBody>
          <a:bodyPr/>
          <a:lstStyle/>
          <a:p>
            <a:endParaRPr lang="en-US"/>
          </a:p>
        </p:txBody>
      </p:sp>
      <p:sp>
        <p:nvSpPr>
          <p:cNvPr id="3" name="Freeform 3"/>
          <p:cNvSpPr/>
          <p:nvPr/>
        </p:nvSpPr>
        <p:spPr>
          <a:xfrm>
            <a:off x="6663041" y="465736"/>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338627" y="7224057"/>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675809" y="-43695"/>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4884163" y="759852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7">
              <a:alphaModFix amt="61000"/>
            </a:blip>
            <a:stretch>
              <a:fillRect/>
            </a:stretch>
          </a:blipFill>
        </p:spPr>
        <p:txBody>
          <a:bodyPr/>
          <a:lstStyle/>
          <a:p>
            <a:endParaRPr lang="en-US"/>
          </a:p>
        </p:txBody>
      </p:sp>
      <p:sp>
        <p:nvSpPr>
          <p:cNvPr id="7" name="TextBox 7"/>
          <p:cNvSpPr txBox="1"/>
          <p:nvPr/>
        </p:nvSpPr>
        <p:spPr>
          <a:xfrm>
            <a:off x="7492002" y="56809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8" name="TextBox 8"/>
          <p:cNvSpPr txBox="1"/>
          <p:nvPr/>
        </p:nvSpPr>
        <p:spPr>
          <a:xfrm>
            <a:off x="6940057" y="3137724"/>
            <a:ext cx="10596259" cy="3852245"/>
          </a:xfrm>
          <a:prstGeom prst="rect">
            <a:avLst/>
          </a:prstGeom>
        </p:spPr>
        <p:txBody>
          <a:bodyPr lIns="0" tIns="0" rIns="0" bIns="0" rtlCol="0" anchor="t">
            <a:spAutoFit/>
          </a:bodyPr>
          <a:lstStyle/>
          <a:p>
            <a:pPr algn="l">
              <a:lnSpc>
                <a:spcPts val="15521"/>
              </a:lnSpc>
            </a:pPr>
            <a:r>
              <a:rPr lang="en-US" sz="11086">
                <a:solidFill>
                  <a:srgbClr val="FFFFFF"/>
                </a:solidFill>
                <a:latin typeface="Anton"/>
                <a:ea typeface="Anton"/>
                <a:cs typeface="Anton"/>
                <a:sym typeface="Anton"/>
              </a:rPr>
              <a:t>CHUẨN BỊ TẬP DỮ LIỆU TRAIN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1771961" y="-3514501"/>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en-US"/>
          </a:p>
        </p:txBody>
      </p:sp>
      <p:sp>
        <p:nvSpPr>
          <p:cNvPr id="5" name="Freeform 5"/>
          <p:cNvSpPr/>
          <p:nvPr/>
        </p:nvSpPr>
        <p:spPr>
          <a:xfrm>
            <a:off x="-2967382" y="2193340"/>
            <a:ext cx="9272016" cy="8229600"/>
          </a:xfrm>
          <a:custGeom>
            <a:avLst/>
            <a:gdLst/>
            <a:ahLst/>
            <a:cxnLst/>
            <a:rect l="l" t="t" r="r" b="b"/>
            <a:pathLst>
              <a:path w="9272016" h="8229600">
                <a:moveTo>
                  <a:pt x="0" y="0"/>
                </a:moveTo>
                <a:lnTo>
                  <a:pt x="9272016" y="0"/>
                </a:lnTo>
                <a:lnTo>
                  <a:pt x="9272016" y="8229600"/>
                </a:lnTo>
                <a:lnTo>
                  <a:pt x="0" y="8229600"/>
                </a:lnTo>
                <a:lnTo>
                  <a:pt x="0" y="0"/>
                </a:lnTo>
                <a:close/>
              </a:path>
            </a:pathLst>
          </a:custGeom>
          <a:blipFill>
            <a:blip r:embed="rId6">
              <a:alphaModFix amt="29000"/>
            </a:blip>
            <a:stretch>
              <a:fillRect/>
            </a:stretch>
          </a:blipFill>
        </p:spPr>
        <p:txBody>
          <a:bodyPr/>
          <a:lstStyle/>
          <a:p>
            <a:endParaRPr lang="en-US"/>
          </a:p>
        </p:txBody>
      </p:sp>
      <p:sp>
        <p:nvSpPr>
          <p:cNvPr id="6" name="Freeform 6"/>
          <p:cNvSpPr/>
          <p:nvPr/>
        </p:nvSpPr>
        <p:spPr>
          <a:xfrm>
            <a:off x="-4947185" y="514350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en-US"/>
          </a:p>
        </p:txBody>
      </p:sp>
      <p:sp>
        <p:nvSpPr>
          <p:cNvPr id="7" name="Freeform 7"/>
          <p:cNvSpPr/>
          <p:nvPr/>
        </p:nvSpPr>
        <p:spPr>
          <a:xfrm>
            <a:off x="1259158" y="4170714"/>
            <a:ext cx="7081031" cy="4274852"/>
          </a:xfrm>
          <a:custGeom>
            <a:avLst/>
            <a:gdLst/>
            <a:ahLst/>
            <a:cxnLst/>
            <a:rect l="l" t="t" r="r" b="b"/>
            <a:pathLst>
              <a:path w="7081031" h="4274852">
                <a:moveTo>
                  <a:pt x="0" y="0"/>
                </a:moveTo>
                <a:lnTo>
                  <a:pt x="7081031" y="0"/>
                </a:lnTo>
                <a:lnTo>
                  <a:pt x="7081031" y="4274852"/>
                </a:lnTo>
                <a:lnTo>
                  <a:pt x="0" y="4274852"/>
                </a:lnTo>
                <a:lnTo>
                  <a:pt x="0" y="0"/>
                </a:lnTo>
                <a:close/>
              </a:path>
            </a:pathLst>
          </a:custGeom>
          <a:blipFill>
            <a:blip r:embed="rId7"/>
            <a:stretch>
              <a:fillRect r="-26692"/>
            </a:stretch>
          </a:blipFill>
          <a:ln w="38100" cap="sq">
            <a:solidFill>
              <a:srgbClr val="000000"/>
            </a:solidFill>
            <a:prstDash val="solid"/>
            <a:miter/>
          </a:ln>
        </p:spPr>
        <p:txBody>
          <a:bodyPr/>
          <a:lstStyle/>
          <a:p>
            <a:endParaRPr lang="en-US"/>
          </a:p>
        </p:txBody>
      </p:sp>
      <p:sp>
        <p:nvSpPr>
          <p:cNvPr id="8" name="Freeform 8"/>
          <p:cNvSpPr/>
          <p:nvPr/>
        </p:nvSpPr>
        <p:spPr>
          <a:xfrm>
            <a:off x="10118561" y="4170714"/>
            <a:ext cx="6940298" cy="4274852"/>
          </a:xfrm>
          <a:custGeom>
            <a:avLst/>
            <a:gdLst/>
            <a:ahLst/>
            <a:cxnLst/>
            <a:rect l="l" t="t" r="r" b="b"/>
            <a:pathLst>
              <a:path w="6940298" h="4274852">
                <a:moveTo>
                  <a:pt x="0" y="0"/>
                </a:moveTo>
                <a:lnTo>
                  <a:pt x="6940298" y="0"/>
                </a:lnTo>
                <a:lnTo>
                  <a:pt x="6940298" y="4274852"/>
                </a:lnTo>
                <a:lnTo>
                  <a:pt x="0" y="4274852"/>
                </a:lnTo>
                <a:lnTo>
                  <a:pt x="0" y="0"/>
                </a:lnTo>
                <a:close/>
              </a:path>
            </a:pathLst>
          </a:custGeom>
          <a:blipFill>
            <a:blip r:embed="rId8"/>
            <a:stretch>
              <a:fillRect l="-335" r="-25852"/>
            </a:stretch>
          </a:blipFill>
          <a:ln w="38100" cap="sq">
            <a:solidFill>
              <a:srgbClr val="000000"/>
            </a:solidFill>
            <a:prstDash val="solid"/>
            <a:miter/>
          </a:ln>
        </p:spPr>
        <p:txBody>
          <a:bodyPr/>
          <a:lstStyle/>
          <a:p>
            <a:endParaRPr lang="en-US"/>
          </a:p>
        </p:txBody>
      </p:sp>
      <p:sp>
        <p:nvSpPr>
          <p:cNvPr id="9" name="TextBox 9"/>
          <p:cNvSpPr txBox="1"/>
          <p:nvPr/>
        </p:nvSpPr>
        <p:spPr>
          <a:xfrm>
            <a:off x="1259158"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0" name="TextBox 10"/>
          <p:cNvSpPr txBox="1"/>
          <p:nvPr/>
        </p:nvSpPr>
        <p:spPr>
          <a:xfrm>
            <a:off x="388774" y="1313461"/>
            <a:ext cx="13394755" cy="841665"/>
          </a:xfrm>
          <a:prstGeom prst="rect">
            <a:avLst/>
          </a:prstGeom>
        </p:spPr>
        <p:txBody>
          <a:bodyPr lIns="0" tIns="0" rIns="0" bIns="0" rtlCol="0" anchor="t">
            <a:spAutoFit/>
          </a:bodyPr>
          <a:lstStyle/>
          <a:p>
            <a:pPr marL="0" lvl="0" indent="0" algn="l">
              <a:lnSpc>
                <a:spcPts val="6452"/>
              </a:lnSpc>
              <a:spcBef>
                <a:spcPct val="0"/>
              </a:spcBef>
            </a:pPr>
            <a:r>
              <a:rPr lang="en-US" sz="6087">
                <a:solidFill>
                  <a:srgbClr val="FFFFFF"/>
                </a:solidFill>
                <a:latin typeface="Anton"/>
                <a:ea typeface="Anton"/>
                <a:cs typeface="Anton"/>
                <a:sym typeface="Anton"/>
              </a:rPr>
              <a:t>CHUẨN BỊ TẬP DỮ LIỆU TRAIN</a:t>
            </a:r>
          </a:p>
        </p:txBody>
      </p:sp>
      <p:sp>
        <p:nvSpPr>
          <p:cNvPr id="11" name="TextBox 11"/>
          <p:cNvSpPr txBox="1"/>
          <p:nvPr/>
        </p:nvSpPr>
        <p:spPr>
          <a:xfrm>
            <a:off x="5661835" y="8817041"/>
            <a:ext cx="6964330" cy="531272"/>
          </a:xfrm>
          <a:prstGeom prst="rect">
            <a:avLst/>
          </a:prstGeom>
        </p:spPr>
        <p:txBody>
          <a:bodyPr lIns="0" tIns="0" rIns="0" bIns="0" rtlCol="0" anchor="t">
            <a:spAutoFit/>
          </a:bodyPr>
          <a:lstStyle/>
          <a:p>
            <a:pPr marL="0" lvl="0" indent="0" algn="ctr">
              <a:lnSpc>
                <a:spcPts val="4317"/>
              </a:lnSpc>
              <a:spcBef>
                <a:spcPct val="0"/>
              </a:spcBef>
            </a:pPr>
            <a:r>
              <a:rPr lang="en-US" sz="3083">
                <a:solidFill>
                  <a:srgbClr val="FFFFFF"/>
                </a:solidFill>
                <a:latin typeface="Tomorrow"/>
                <a:ea typeface="Tomorrow"/>
                <a:cs typeface="Tomorrow"/>
                <a:sym typeface="Tomorrow"/>
              </a:rPr>
              <a:t>DỮ LIỆU CHƯA GÁN NHÃN</a:t>
            </a:r>
          </a:p>
        </p:txBody>
      </p:sp>
      <p:sp>
        <p:nvSpPr>
          <p:cNvPr id="12" name="TextBox 12"/>
          <p:cNvSpPr txBox="1"/>
          <p:nvPr/>
        </p:nvSpPr>
        <p:spPr>
          <a:xfrm>
            <a:off x="342316" y="2278950"/>
            <a:ext cx="3685465" cy="696373"/>
          </a:xfrm>
          <a:prstGeom prst="rect">
            <a:avLst/>
          </a:prstGeom>
        </p:spPr>
        <p:txBody>
          <a:bodyPr lIns="0" tIns="0" rIns="0" bIns="0" rtlCol="0" anchor="t">
            <a:spAutoFit/>
          </a:bodyPr>
          <a:lstStyle/>
          <a:p>
            <a:pPr algn="ctr">
              <a:lnSpc>
                <a:spcPts val="5717"/>
              </a:lnSpc>
              <a:spcBef>
                <a:spcPct val="0"/>
              </a:spcBef>
            </a:pPr>
            <a:r>
              <a:rPr lang="en-US" sz="4083">
                <a:solidFill>
                  <a:srgbClr val="4ADEDD"/>
                </a:solidFill>
                <a:latin typeface="Anton"/>
                <a:ea typeface="Anton"/>
                <a:cs typeface="Anton"/>
                <a:sym typeface="Anton"/>
              </a:rPr>
              <a:t>THU THẬP DỮ LIỆU</a:t>
            </a:r>
          </a:p>
        </p:txBody>
      </p:sp>
      <p:sp>
        <p:nvSpPr>
          <p:cNvPr id="13" name="TextBox 13"/>
          <p:cNvSpPr txBox="1"/>
          <p:nvPr/>
        </p:nvSpPr>
        <p:spPr>
          <a:xfrm>
            <a:off x="540154" y="3108673"/>
            <a:ext cx="17425166" cy="531272"/>
          </a:xfrm>
          <a:prstGeom prst="rect">
            <a:avLst/>
          </a:prstGeom>
        </p:spPr>
        <p:txBody>
          <a:bodyPr lIns="0" tIns="0" rIns="0" bIns="0" rtlCol="0" anchor="t">
            <a:spAutoFit/>
          </a:bodyPr>
          <a:lstStyle/>
          <a:p>
            <a:pPr marL="0" lvl="0" indent="0" algn="just">
              <a:lnSpc>
                <a:spcPts val="4317"/>
              </a:lnSpc>
              <a:spcBef>
                <a:spcPct val="0"/>
              </a:spcBef>
            </a:pPr>
            <a:r>
              <a:rPr lang="en-US" sz="3083">
                <a:solidFill>
                  <a:srgbClr val="10D3F9"/>
                </a:solidFill>
                <a:latin typeface="Tomorrow"/>
                <a:ea typeface="Tomorrow"/>
                <a:cs typeface="Tomorrow"/>
                <a:sym typeface="Tomorrow"/>
              </a:rPr>
              <a:t>Dữ liệu được thu thập từ nhiều nguồn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1771961" y="-3514501"/>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en-US"/>
          </a:p>
        </p:txBody>
      </p:sp>
      <p:sp>
        <p:nvSpPr>
          <p:cNvPr id="5" name="Freeform 5"/>
          <p:cNvSpPr/>
          <p:nvPr/>
        </p:nvSpPr>
        <p:spPr>
          <a:xfrm>
            <a:off x="-2967382" y="2193340"/>
            <a:ext cx="9272016" cy="8229600"/>
          </a:xfrm>
          <a:custGeom>
            <a:avLst/>
            <a:gdLst/>
            <a:ahLst/>
            <a:cxnLst/>
            <a:rect l="l" t="t" r="r" b="b"/>
            <a:pathLst>
              <a:path w="9272016" h="8229600">
                <a:moveTo>
                  <a:pt x="0" y="0"/>
                </a:moveTo>
                <a:lnTo>
                  <a:pt x="9272016" y="0"/>
                </a:lnTo>
                <a:lnTo>
                  <a:pt x="9272016" y="8229600"/>
                </a:lnTo>
                <a:lnTo>
                  <a:pt x="0" y="8229600"/>
                </a:lnTo>
                <a:lnTo>
                  <a:pt x="0" y="0"/>
                </a:lnTo>
                <a:close/>
              </a:path>
            </a:pathLst>
          </a:custGeom>
          <a:blipFill>
            <a:blip r:embed="rId6">
              <a:alphaModFix amt="29000"/>
            </a:blip>
            <a:stretch>
              <a:fillRect/>
            </a:stretch>
          </a:blipFill>
        </p:spPr>
        <p:txBody>
          <a:bodyPr/>
          <a:lstStyle/>
          <a:p>
            <a:endParaRPr lang="en-US"/>
          </a:p>
        </p:txBody>
      </p:sp>
      <p:sp>
        <p:nvSpPr>
          <p:cNvPr id="6" name="Freeform 6"/>
          <p:cNvSpPr/>
          <p:nvPr/>
        </p:nvSpPr>
        <p:spPr>
          <a:xfrm>
            <a:off x="-4947185" y="514350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en-US"/>
          </a:p>
        </p:txBody>
      </p:sp>
      <p:sp>
        <p:nvSpPr>
          <p:cNvPr id="7" name="TextBox 7"/>
          <p:cNvSpPr txBox="1"/>
          <p:nvPr/>
        </p:nvSpPr>
        <p:spPr>
          <a:xfrm>
            <a:off x="1259158"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8" name="TextBox 8"/>
          <p:cNvSpPr txBox="1"/>
          <p:nvPr/>
        </p:nvSpPr>
        <p:spPr>
          <a:xfrm>
            <a:off x="388774" y="1313461"/>
            <a:ext cx="13394755" cy="841665"/>
          </a:xfrm>
          <a:prstGeom prst="rect">
            <a:avLst/>
          </a:prstGeom>
        </p:spPr>
        <p:txBody>
          <a:bodyPr lIns="0" tIns="0" rIns="0" bIns="0" rtlCol="0" anchor="t">
            <a:spAutoFit/>
          </a:bodyPr>
          <a:lstStyle/>
          <a:p>
            <a:pPr marL="0" lvl="0" indent="0" algn="l">
              <a:lnSpc>
                <a:spcPts val="6452"/>
              </a:lnSpc>
              <a:spcBef>
                <a:spcPct val="0"/>
              </a:spcBef>
            </a:pPr>
            <a:r>
              <a:rPr lang="en-US" sz="6087">
                <a:solidFill>
                  <a:srgbClr val="FFFFFF"/>
                </a:solidFill>
                <a:latin typeface="Anton"/>
                <a:ea typeface="Anton"/>
                <a:cs typeface="Anton"/>
                <a:sym typeface="Anton"/>
              </a:rPr>
              <a:t>CHUẨN BỊ TẬP DỮ LIỆU TRAIN</a:t>
            </a:r>
          </a:p>
        </p:txBody>
      </p:sp>
      <p:sp>
        <p:nvSpPr>
          <p:cNvPr id="9" name="TextBox 9"/>
          <p:cNvSpPr txBox="1"/>
          <p:nvPr/>
        </p:nvSpPr>
        <p:spPr>
          <a:xfrm>
            <a:off x="5661835" y="8817041"/>
            <a:ext cx="6964330" cy="531272"/>
          </a:xfrm>
          <a:prstGeom prst="rect">
            <a:avLst/>
          </a:prstGeom>
        </p:spPr>
        <p:txBody>
          <a:bodyPr lIns="0" tIns="0" rIns="0" bIns="0" rtlCol="0" anchor="t">
            <a:spAutoFit/>
          </a:bodyPr>
          <a:lstStyle/>
          <a:p>
            <a:pPr marL="0" lvl="0" indent="0" algn="ctr">
              <a:lnSpc>
                <a:spcPts val="4317"/>
              </a:lnSpc>
              <a:spcBef>
                <a:spcPct val="0"/>
              </a:spcBef>
            </a:pPr>
            <a:r>
              <a:rPr lang="en-US" sz="3083">
                <a:solidFill>
                  <a:srgbClr val="FFFFFF"/>
                </a:solidFill>
                <a:latin typeface="Tomorrow"/>
                <a:ea typeface="Tomorrow"/>
                <a:cs typeface="Tomorrow"/>
                <a:sym typeface="Tomorrow"/>
              </a:rPr>
              <a:t>DỮ LIỆU ĐÃ GÁN NHÃN</a:t>
            </a:r>
          </a:p>
        </p:txBody>
      </p:sp>
      <p:sp>
        <p:nvSpPr>
          <p:cNvPr id="10" name="TextBox 10"/>
          <p:cNvSpPr txBox="1"/>
          <p:nvPr/>
        </p:nvSpPr>
        <p:spPr>
          <a:xfrm>
            <a:off x="342316" y="2278950"/>
            <a:ext cx="3685465" cy="696373"/>
          </a:xfrm>
          <a:prstGeom prst="rect">
            <a:avLst/>
          </a:prstGeom>
        </p:spPr>
        <p:txBody>
          <a:bodyPr lIns="0" tIns="0" rIns="0" bIns="0" rtlCol="0" anchor="t">
            <a:spAutoFit/>
          </a:bodyPr>
          <a:lstStyle/>
          <a:p>
            <a:pPr algn="ctr">
              <a:lnSpc>
                <a:spcPts val="5717"/>
              </a:lnSpc>
              <a:spcBef>
                <a:spcPct val="0"/>
              </a:spcBef>
            </a:pPr>
            <a:r>
              <a:rPr lang="en-US" sz="4083">
                <a:solidFill>
                  <a:srgbClr val="4ADEDD"/>
                </a:solidFill>
                <a:latin typeface="Anton"/>
                <a:ea typeface="Anton"/>
                <a:cs typeface="Anton"/>
                <a:sym typeface="Anton"/>
              </a:rPr>
              <a:t>THU THẬP DỮ LIỆU</a:t>
            </a:r>
          </a:p>
        </p:txBody>
      </p:sp>
      <p:sp>
        <p:nvSpPr>
          <p:cNvPr id="11" name="TextBox 11"/>
          <p:cNvSpPr txBox="1"/>
          <p:nvPr/>
        </p:nvSpPr>
        <p:spPr>
          <a:xfrm>
            <a:off x="540154" y="3108673"/>
            <a:ext cx="17425166" cy="531272"/>
          </a:xfrm>
          <a:prstGeom prst="rect">
            <a:avLst/>
          </a:prstGeom>
        </p:spPr>
        <p:txBody>
          <a:bodyPr lIns="0" tIns="0" rIns="0" bIns="0" rtlCol="0" anchor="t">
            <a:spAutoFit/>
          </a:bodyPr>
          <a:lstStyle/>
          <a:p>
            <a:pPr marL="0" lvl="0" indent="0" algn="just">
              <a:lnSpc>
                <a:spcPts val="4317"/>
              </a:lnSpc>
              <a:spcBef>
                <a:spcPct val="0"/>
              </a:spcBef>
            </a:pPr>
            <a:r>
              <a:rPr lang="en-US" sz="3083">
                <a:solidFill>
                  <a:srgbClr val="10D3F9"/>
                </a:solidFill>
                <a:latin typeface="Tomorrow"/>
                <a:ea typeface="Tomorrow"/>
                <a:cs typeface="Tomorrow"/>
                <a:sym typeface="Tomorrow"/>
              </a:rPr>
              <a:t>Dữ liệu được thu thập từ nhiều nguồn</a:t>
            </a:r>
          </a:p>
        </p:txBody>
      </p:sp>
      <p:sp>
        <p:nvSpPr>
          <p:cNvPr id="12" name="Freeform 12"/>
          <p:cNvSpPr/>
          <p:nvPr/>
        </p:nvSpPr>
        <p:spPr>
          <a:xfrm>
            <a:off x="5094085" y="4019190"/>
            <a:ext cx="8099830" cy="4485281"/>
          </a:xfrm>
          <a:custGeom>
            <a:avLst/>
            <a:gdLst/>
            <a:ahLst/>
            <a:cxnLst/>
            <a:rect l="l" t="t" r="r" b="b"/>
            <a:pathLst>
              <a:path w="8099830" h="4485281">
                <a:moveTo>
                  <a:pt x="0" y="0"/>
                </a:moveTo>
                <a:lnTo>
                  <a:pt x="8099830" y="0"/>
                </a:lnTo>
                <a:lnTo>
                  <a:pt x="8099830" y="4485281"/>
                </a:lnTo>
                <a:lnTo>
                  <a:pt x="0" y="4485281"/>
                </a:lnTo>
                <a:lnTo>
                  <a:pt x="0" y="0"/>
                </a:lnTo>
                <a:close/>
              </a:path>
            </a:pathLst>
          </a:custGeom>
          <a:blipFill>
            <a:blip r:embed="rId7"/>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023995" y="3939722"/>
            <a:ext cx="3875673" cy="7329878"/>
          </a:xfrm>
          <a:custGeom>
            <a:avLst/>
            <a:gdLst/>
            <a:ahLst/>
            <a:cxnLst/>
            <a:rect l="l" t="t" r="r" b="b"/>
            <a:pathLst>
              <a:path w="3875673" h="7329878">
                <a:moveTo>
                  <a:pt x="0" y="0"/>
                </a:moveTo>
                <a:lnTo>
                  <a:pt x="3875674" y="0"/>
                </a:lnTo>
                <a:lnTo>
                  <a:pt x="3875674" y="7329878"/>
                </a:lnTo>
                <a:lnTo>
                  <a:pt x="0" y="7329878"/>
                </a:lnTo>
                <a:lnTo>
                  <a:pt x="0" y="0"/>
                </a:lnTo>
                <a:close/>
              </a:path>
            </a:pathLst>
          </a:custGeom>
          <a:blipFill>
            <a:blip r:embed="rId3">
              <a:alphaModFix amt="18000"/>
            </a:blip>
            <a:stretch>
              <a:fillRect/>
            </a:stretch>
          </a:blipFill>
        </p:spPr>
        <p:txBody>
          <a:bodyPr/>
          <a:lstStyle/>
          <a:p>
            <a:endParaRPr lang="en-US"/>
          </a:p>
        </p:txBody>
      </p:sp>
      <p:sp>
        <p:nvSpPr>
          <p:cNvPr id="4" name="Freeform 4"/>
          <p:cNvSpPr/>
          <p:nvPr/>
        </p:nvSpPr>
        <p:spPr>
          <a:xfrm>
            <a:off x="-3940086" y="681871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57000"/>
            </a:blip>
            <a:stretch>
              <a:fillRect/>
            </a:stretch>
          </a:blipFill>
        </p:spPr>
        <p:txBody>
          <a:bodyPr/>
          <a:lstStyle/>
          <a:p>
            <a:endParaRPr lang="en-US"/>
          </a:p>
        </p:txBody>
      </p:sp>
      <p:sp>
        <p:nvSpPr>
          <p:cNvPr id="5" name="Freeform 5"/>
          <p:cNvSpPr/>
          <p:nvPr/>
        </p:nvSpPr>
        <p:spPr>
          <a:xfrm>
            <a:off x="15054726" y="4173652"/>
            <a:ext cx="3875673" cy="7329878"/>
          </a:xfrm>
          <a:custGeom>
            <a:avLst/>
            <a:gdLst/>
            <a:ahLst/>
            <a:cxnLst/>
            <a:rect l="l" t="t" r="r" b="b"/>
            <a:pathLst>
              <a:path w="3875673" h="7329878">
                <a:moveTo>
                  <a:pt x="0" y="0"/>
                </a:moveTo>
                <a:lnTo>
                  <a:pt x="3875673" y="0"/>
                </a:lnTo>
                <a:lnTo>
                  <a:pt x="3875673" y="7329878"/>
                </a:lnTo>
                <a:lnTo>
                  <a:pt x="0" y="7329878"/>
                </a:lnTo>
                <a:lnTo>
                  <a:pt x="0" y="0"/>
                </a:lnTo>
                <a:close/>
              </a:path>
            </a:pathLst>
          </a:custGeom>
          <a:blipFill>
            <a:blip r:embed="rId3">
              <a:alphaModFix amt="18000"/>
            </a:blip>
            <a:stretch>
              <a:fillRect/>
            </a:stretch>
          </a:blipFill>
        </p:spPr>
        <p:txBody>
          <a:bodyPr/>
          <a:lstStyle/>
          <a:p>
            <a:endParaRPr lang="en-US"/>
          </a:p>
        </p:txBody>
      </p:sp>
      <p:sp>
        <p:nvSpPr>
          <p:cNvPr id="6" name="Freeform 6"/>
          <p:cNvSpPr/>
          <p:nvPr/>
        </p:nvSpPr>
        <p:spPr>
          <a:xfrm>
            <a:off x="12629204" y="-2778802"/>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40000"/>
            </a:blip>
            <a:stretch>
              <a:fillRect/>
            </a:stretch>
          </a:blipFill>
        </p:spPr>
        <p:txBody>
          <a:bodyPr/>
          <a:lstStyle/>
          <a:p>
            <a:endParaRPr lang="en-US"/>
          </a:p>
        </p:txBody>
      </p:sp>
      <p:sp>
        <p:nvSpPr>
          <p:cNvPr id="7" name="Freeform 7"/>
          <p:cNvSpPr/>
          <p:nvPr/>
        </p:nvSpPr>
        <p:spPr>
          <a:xfrm>
            <a:off x="2441680" y="1028700"/>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4981481" y="2510820"/>
            <a:ext cx="8325038" cy="1060831"/>
          </a:xfrm>
          <a:prstGeom prst="rect">
            <a:avLst/>
          </a:prstGeom>
        </p:spPr>
        <p:txBody>
          <a:bodyPr lIns="0" tIns="0" rIns="0" bIns="0" rtlCol="0" anchor="t">
            <a:spAutoFit/>
          </a:bodyPr>
          <a:lstStyle/>
          <a:p>
            <a:pPr algn="l">
              <a:lnSpc>
                <a:spcPts val="8162"/>
              </a:lnSpc>
            </a:pPr>
            <a:r>
              <a:rPr lang="en-US" sz="7700">
                <a:solidFill>
                  <a:srgbClr val="FFFFFF"/>
                </a:solidFill>
                <a:latin typeface="Anton"/>
                <a:ea typeface="Anton"/>
                <a:cs typeface="Anton"/>
                <a:sym typeface="Anton"/>
              </a:rPr>
              <a:t>THÀNH VIÊN CỦA NHÓM</a:t>
            </a:r>
          </a:p>
        </p:txBody>
      </p:sp>
      <p:sp>
        <p:nvSpPr>
          <p:cNvPr id="9" name="TextBox 9"/>
          <p:cNvSpPr txBox="1"/>
          <p:nvPr/>
        </p:nvSpPr>
        <p:spPr>
          <a:xfrm>
            <a:off x="3296855" y="1222753"/>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0" name="TextBox 10"/>
          <p:cNvSpPr txBox="1"/>
          <p:nvPr/>
        </p:nvSpPr>
        <p:spPr>
          <a:xfrm>
            <a:off x="2488637" y="4143151"/>
            <a:ext cx="5344002" cy="772163"/>
          </a:xfrm>
          <a:prstGeom prst="rect">
            <a:avLst/>
          </a:prstGeom>
        </p:spPr>
        <p:txBody>
          <a:bodyPr lIns="0" tIns="0" rIns="0" bIns="0" rtlCol="0" anchor="t">
            <a:spAutoFit/>
          </a:bodyPr>
          <a:lstStyle/>
          <a:p>
            <a:pPr marL="966124" lvl="1" indent="-483062" algn="l">
              <a:lnSpc>
                <a:spcPts val="6264"/>
              </a:lnSpc>
              <a:spcBef>
                <a:spcPct val="0"/>
              </a:spcBef>
              <a:buFont typeface="Arial"/>
              <a:buChar char="•"/>
            </a:pPr>
            <a:r>
              <a:rPr lang="en-US" sz="4474">
                <a:solidFill>
                  <a:srgbClr val="FFFFFF"/>
                </a:solidFill>
                <a:latin typeface="Tomorrow"/>
                <a:ea typeface="Tomorrow"/>
                <a:cs typeface="Tomorrow"/>
                <a:sym typeface="Tomorrow"/>
              </a:rPr>
              <a:t>Đinh Như Phát</a:t>
            </a:r>
          </a:p>
        </p:txBody>
      </p:sp>
      <p:sp>
        <p:nvSpPr>
          <p:cNvPr id="11" name="TextBox 11"/>
          <p:cNvSpPr txBox="1"/>
          <p:nvPr/>
        </p:nvSpPr>
        <p:spPr>
          <a:xfrm>
            <a:off x="2460805" y="5458240"/>
            <a:ext cx="5344002" cy="772163"/>
          </a:xfrm>
          <a:prstGeom prst="rect">
            <a:avLst/>
          </a:prstGeom>
        </p:spPr>
        <p:txBody>
          <a:bodyPr lIns="0" tIns="0" rIns="0" bIns="0" rtlCol="0" anchor="t">
            <a:spAutoFit/>
          </a:bodyPr>
          <a:lstStyle/>
          <a:p>
            <a:pPr marL="966124" lvl="1" indent="-483062" algn="l">
              <a:lnSpc>
                <a:spcPts val="6264"/>
              </a:lnSpc>
              <a:spcBef>
                <a:spcPct val="0"/>
              </a:spcBef>
              <a:buFont typeface="Arial"/>
              <a:buChar char="•"/>
            </a:pPr>
            <a:r>
              <a:rPr lang="en-US" sz="4474">
                <a:solidFill>
                  <a:srgbClr val="FFFFFF"/>
                </a:solidFill>
                <a:latin typeface="Tomorrow"/>
                <a:ea typeface="Tomorrow"/>
                <a:cs typeface="Tomorrow"/>
                <a:sym typeface="Tomorrow"/>
              </a:rPr>
              <a:t>Võ Lê Gia Huy</a:t>
            </a:r>
          </a:p>
        </p:txBody>
      </p:sp>
      <p:sp>
        <p:nvSpPr>
          <p:cNvPr id="12" name="TextBox 12"/>
          <p:cNvSpPr txBox="1"/>
          <p:nvPr/>
        </p:nvSpPr>
        <p:spPr>
          <a:xfrm>
            <a:off x="2488637" y="6773328"/>
            <a:ext cx="5344002" cy="772163"/>
          </a:xfrm>
          <a:prstGeom prst="rect">
            <a:avLst/>
          </a:prstGeom>
        </p:spPr>
        <p:txBody>
          <a:bodyPr lIns="0" tIns="0" rIns="0" bIns="0" rtlCol="0" anchor="t">
            <a:spAutoFit/>
          </a:bodyPr>
          <a:lstStyle/>
          <a:p>
            <a:pPr marL="966124" lvl="1" indent="-483062" algn="l">
              <a:lnSpc>
                <a:spcPts val="6264"/>
              </a:lnSpc>
              <a:spcBef>
                <a:spcPct val="0"/>
              </a:spcBef>
              <a:buFont typeface="Arial"/>
              <a:buChar char="•"/>
            </a:pPr>
            <a:r>
              <a:rPr lang="en-US" sz="4474">
                <a:solidFill>
                  <a:srgbClr val="FFFFFF"/>
                </a:solidFill>
                <a:latin typeface="Tomorrow"/>
                <a:ea typeface="Tomorrow"/>
                <a:cs typeface="Tomorrow"/>
                <a:sym typeface="Tomorrow"/>
              </a:rPr>
              <a:t>Từ Văn Khôi</a:t>
            </a:r>
          </a:p>
        </p:txBody>
      </p:sp>
      <p:sp>
        <p:nvSpPr>
          <p:cNvPr id="13" name="TextBox 13"/>
          <p:cNvSpPr txBox="1"/>
          <p:nvPr/>
        </p:nvSpPr>
        <p:spPr>
          <a:xfrm>
            <a:off x="10116120" y="4143151"/>
            <a:ext cx="5715440" cy="772163"/>
          </a:xfrm>
          <a:prstGeom prst="rect">
            <a:avLst/>
          </a:prstGeom>
        </p:spPr>
        <p:txBody>
          <a:bodyPr lIns="0" tIns="0" rIns="0" bIns="0" rtlCol="0" anchor="t">
            <a:spAutoFit/>
          </a:bodyPr>
          <a:lstStyle/>
          <a:p>
            <a:pPr marL="966124" lvl="1" indent="-483062" algn="l">
              <a:lnSpc>
                <a:spcPts val="6264"/>
              </a:lnSpc>
              <a:spcBef>
                <a:spcPct val="0"/>
              </a:spcBef>
              <a:buFont typeface="Arial"/>
              <a:buChar char="•"/>
            </a:pPr>
            <a:r>
              <a:rPr lang="en-US" sz="4474">
                <a:solidFill>
                  <a:srgbClr val="FFFFFF"/>
                </a:solidFill>
                <a:latin typeface="Tomorrow"/>
                <a:ea typeface="Tomorrow"/>
                <a:cs typeface="Tomorrow"/>
                <a:sym typeface="Tomorrow"/>
              </a:rPr>
              <a:t>Trần Xuân Bách</a:t>
            </a:r>
          </a:p>
        </p:txBody>
      </p:sp>
      <p:sp>
        <p:nvSpPr>
          <p:cNvPr id="14" name="TextBox 14"/>
          <p:cNvSpPr txBox="1"/>
          <p:nvPr/>
        </p:nvSpPr>
        <p:spPr>
          <a:xfrm>
            <a:off x="10116120" y="5458240"/>
            <a:ext cx="5360650" cy="772163"/>
          </a:xfrm>
          <a:prstGeom prst="rect">
            <a:avLst/>
          </a:prstGeom>
        </p:spPr>
        <p:txBody>
          <a:bodyPr lIns="0" tIns="0" rIns="0" bIns="0" rtlCol="0" anchor="t">
            <a:spAutoFit/>
          </a:bodyPr>
          <a:lstStyle/>
          <a:p>
            <a:pPr marL="966124" lvl="1" indent="-483062" algn="l">
              <a:lnSpc>
                <a:spcPts val="6264"/>
              </a:lnSpc>
              <a:spcBef>
                <a:spcPct val="0"/>
              </a:spcBef>
              <a:buFont typeface="Arial"/>
              <a:buChar char="•"/>
            </a:pPr>
            <a:r>
              <a:rPr lang="en-US" sz="4474">
                <a:solidFill>
                  <a:srgbClr val="FFFFFF"/>
                </a:solidFill>
                <a:latin typeface="Tomorrow"/>
                <a:ea typeface="Tomorrow"/>
                <a:cs typeface="Tomorrow"/>
                <a:sym typeface="Tomorrow"/>
              </a:rPr>
              <a:t>Lê Bảo Phúc</a:t>
            </a:r>
          </a:p>
        </p:txBody>
      </p:sp>
      <p:sp>
        <p:nvSpPr>
          <p:cNvPr id="15" name="TextBox 15"/>
          <p:cNvSpPr txBox="1"/>
          <p:nvPr/>
        </p:nvSpPr>
        <p:spPr>
          <a:xfrm>
            <a:off x="10116120" y="6773328"/>
            <a:ext cx="6306757" cy="772163"/>
          </a:xfrm>
          <a:prstGeom prst="rect">
            <a:avLst/>
          </a:prstGeom>
        </p:spPr>
        <p:txBody>
          <a:bodyPr lIns="0" tIns="0" rIns="0" bIns="0" rtlCol="0" anchor="t">
            <a:spAutoFit/>
          </a:bodyPr>
          <a:lstStyle/>
          <a:p>
            <a:pPr marL="966124" lvl="1" indent="-483062" algn="l">
              <a:lnSpc>
                <a:spcPts val="6264"/>
              </a:lnSpc>
              <a:spcBef>
                <a:spcPct val="0"/>
              </a:spcBef>
              <a:buFont typeface="Arial"/>
              <a:buChar char="•"/>
            </a:pPr>
            <a:r>
              <a:rPr lang="en-US" sz="4474">
                <a:solidFill>
                  <a:srgbClr val="FFFFFF"/>
                </a:solidFill>
                <a:latin typeface="Tomorrow"/>
                <a:ea typeface="Tomorrow"/>
                <a:cs typeface="Tomorrow"/>
                <a:sym typeface="Tomorrow"/>
              </a:rPr>
              <a:t>Trần Lê Minh Đức</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023995" y="3939722"/>
            <a:ext cx="3875673" cy="7329878"/>
          </a:xfrm>
          <a:custGeom>
            <a:avLst/>
            <a:gdLst/>
            <a:ahLst/>
            <a:cxnLst/>
            <a:rect l="l" t="t" r="r" b="b"/>
            <a:pathLst>
              <a:path w="3875673" h="7329878">
                <a:moveTo>
                  <a:pt x="0" y="0"/>
                </a:moveTo>
                <a:lnTo>
                  <a:pt x="3875674" y="0"/>
                </a:lnTo>
                <a:lnTo>
                  <a:pt x="3875674" y="7329878"/>
                </a:lnTo>
                <a:lnTo>
                  <a:pt x="0" y="7329878"/>
                </a:lnTo>
                <a:lnTo>
                  <a:pt x="0" y="0"/>
                </a:lnTo>
                <a:close/>
              </a:path>
            </a:pathLst>
          </a:custGeom>
          <a:blipFill>
            <a:blip r:embed="rId3">
              <a:alphaModFix amt="18000"/>
            </a:blip>
            <a:stretch>
              <a:fillRect/>
            </a:stretch>
          </a:blipFill>
        </p:spPr>
        <p:txBody>
          <a:bodyPr/>
          <a:lstStyle/>
          <a:p>
            <a:endParaRPr lang="en-US"/>
          </a:p>
        </p:txBody>
      </p:sp>
      <p:sp>
        <p:nvSpPr>
          <p:cNvPr id="4" name="Freeform 4"/>
          <p:cNvSpPr/>
          <p:nvPr/>
        </p:nvSpPr>
        <p:spPr>
          <a:xfrm>
            <a:off x="-3940086" y="681871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57000"/>
            </a:blip>
            <a:stretch>
              <a:fillRect/>
            </a:stretch>
          </a:blipFill>
        </p:spPr>
        <p:txBody>
          <a:bodyPr/>
          <a:lstStyle/>
          <a:p>
            <a:endParaRPr lang="en-US"/>
          </a:p>
        </p:txBody>
      </p:sp>
      <p:sp>
        <p:nvSpPr>
          <p:cNvPr id="5" name="Freeform 5"/>
          <p:cNvSpPr/>
          <p:nvPr/>
        </p:nvSpPr>
        <p:spPr>
          <a:xfrm>
            <a:off x="15054726" y="4173652"/>
            <a:ext cx="3875673" cy="7329878"/>
          </a:xfrm>
          <a:custGeom>
            <a:avLst/>
            <a:gdLst/>
            <a:ahLst/>
            <a:cxnLst/>
            <a:rect l="l" t="t" r="r" b="b"/>
            <a:pathLst>
              <a:path w="3875673" h="7329878">
                <a:moveTo>
                  <a:pt x="0" y="0"/>
                </a:moveTo>
                <a:lnTo>
                  <a:pt x="3875673" y="0"/>
                </a:lnTo>
                <a:lnTo>
                  <a:pt x="3875673" y="7329878"/>
                </a:lnTo>
                <a:lnTo>
                  <a:pt x="0" y="7329878"/>
                </a:lnTo>
                <a:lnTo>
                  <a:pt x="0" y="0"/>
                </a:lnTo>
                <a:close/>
              </a:path>
            </a:pathLst>
          </a:custGeom>
          <a:blipFill>
            <a:blip r:embed="rId3">
              <a:alphaModFix amt="18000"/>
            </a:blip>
            <a:stretch>
              <a:fillRect/>
            </a:stretch>
          </a:blipFill>
        </p:spPr>
        <p:txBody>
          <a:bodyPr/>
          <a:lstStyle/>
          <a:p>
            <a:endParaRPr lang="en-US"/>
          </a:p>
        </p:txBody>
      </p:sp>
      <p:sp>
        <p:nvSpPr>
          <p:cNvPr id="6" name="Freeform 6"/>
          <p:cNvSpPr/>
          <p:nvPr/>
        </p:nvSpPr>
        <p:spPr>
          <a:xfrm>
            <a:off x="12629204" y="-2778802"/>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40000"/>
            </a:blip>
            <a:stretch>
              <a:fillRect/>
            </a:stretch>
          </a:blipFill>
        </p:spPr>
        <p:txBody>
          <a:bodyPr/>
          <a:lstStyle/>
          <a:p>
            <a:endParaRPr lang="en-US"/>
          </a:p>
        </p:txBody>
      </p:sp>
      <p:sp>
        <p:nvSpPr>
          <p:cNvPr id="7" name="Freeform 7"/>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0496620" y="1164355"/>
            <a:ext cx="6495943" cy="8093945"/>
          </a:xfrm>
          <a:custGeom>
            <a:avLst/>
            <a:gdLst/>
            <a:ahLst/>
            <a:cxnLst/>
            <a:rect l="l" t="t" r="r" b="b"/>
            <a:pathLst>
              <a:path w="6495943" h="8093945">
                <a:moveTo>
                  <a:pt x="0" y="0"/>
                </a:moveTo>
                <a:lnTo>
                  <a:pt x="6495942" y="0"/>
                </a:lnTo>
                <a:lnTo>
                  <a:pt x="6495942" y="8093945"/>
                </a:lnTo>
                <a:lnTo>
                  <a:pt x="0" y="8093945"/>
                </a:lnTo>
                <a:lnTo>
                  <a:pt x="0" y="0"/>
                </a:lnTo>
                <a:close/>
              </a:path>
            </a:pathLst>
          </a:custGeom>
          <a:blipFill>
            <a:blip r:embed="rId7"/>
            <a:stretch>
              <a:fillRect/>
            </a:stretch>
          </a:blipFill>
        </p:spPr>
        <p:txBody>
          <a:bodyPr/>
          <a:lstStyle/>
          <a:p>
            <a:endParaRPr lang="en-US"/>
          </a:p>
        </p:txBody>
      </p:sp>
      <p:sp>
        <p:nvSpPr>
          <p:cNvPr id="9" name="Freeform 9"/>
          <p:cNvSpPr/>
          <p:nvPr/>
        </p:nvSpPr>
        <p:spPr>
          <a:xfrm rot="-10800000">
            <a:off x="6089530" y="6818715"/>
            <a:ext cx="3520742" cy="2968510"/>
          </a:xfrm>
          <a:custGeom>
            <a:avLst/>
            <a:gdLst/>
            <a:ahLst/>
            <a:cxnLst/>
            <a:rect l="l" t="t" r="r" b="b"/>
            <a:pathLst>
              <a:path w="3520742" h="2968510">
                <a:moveTo>
                  <a:pt x="0" y="0"/>
                </a:moveTo>
                <a:lnTo>
                  <a:pt x="3520742" y="0"/>
                </a:lnTo>
                <a:lnTo>
                  <a:pt x="3520742" y="2968509"/>
                </a:lnTo>
                <a:lnTo>
                  <a:pt x="0" y="2968509"/>
                </a:lnTo>
                <a:lnTo>
                  <a:pt x="0" y="0"/>
                </a:lnTo>
                <a:close/>
              </a:path>
            </a:pathLst>
          </a:custGeom>
          <a:blipFill>
            <a:blip r:embed="rId8"/>
            <a:stretch>
              <a:fillRect t="-9301" b="-9301"/>
            </a:stretch>
          </a:blipFill>
        </p:spPr>
        <p:txBody>
          <a:bodyPr/>
          <a:lstStyle/>
          <a:p>
            <a:endParaRPr lang="en-US"/>
          </a:p>
        </p:txBody>
      </p:sp>
      <p:sp>
        <p:nvSpPr>
          <p:cNvPr id="10" name="TextBox 10"/>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1" name="TextBox 11"/>
          <p:cNvSpPr txBox="1"/>
          <p:nvPr/>
        </p:nvSpPr>
        <p:spPr>
          <a:xfrm>
            <a:off x="388774" y="1528044"/>
            <a:ext cx="13394755" cy="841665"/>
          </a:xfrm>
          <a:prstGeom prst="rect">
            <a:avLst/>
          </a:prstGeom>
        </p:spPr>
        <p:txBody>
          <a:bodyPr lIns="0" tIns="0" rIns="0" bIns="0" rtlCol="0" anchor="t">
            <a:spAutoFit/>
          </a:bodyPr>
          <a:lstStyle/>
          <a:p>
            <a:pPr marL="0" lvl="0" indent="0" algn="l">
              <a:lnSpc>
                <a:spcPts val="6452"/>
              </a:lnSpc>
              <a:spcBef>
                <a:spcPct val="0"/>
              </a:spcBef>
            </a:pPr>
            <a:r>
              <a:rPr lang="en-US" sz="6087">
                <a:solidFill>
                  <a:srgbClr val="FFFFFF"/>
                </a:solidFill>
                <a:latin typeface="Anton"/>
                <a:ea typeface="Anton"/>
                <a:cs typeface="Anton"/>
                <a:sym typeface="Anton"/>
              </a:rPr>
              <a:t>CHUẨN BỊ TẬP DỮ LIỆU TRAIN</a:t>
            </a:r>
          </a:p>
        </p:txBody>
      </p:sp>
      <p:sp>
        <p:nvSpPr>
          <p:cNvPr id="12" name="TextBox 12"/>
          <p:cNvSpPr txBox="1"/>
          <p:nvPr/>
        </p:nvSpPr>
        <p:spPr>
          <a:xfrm>
            <a:off x="429747" y="3398049"/>
            <a:ext cx="5352002" cy="5417597"/>
          </a:xfrm>
          <a:prstGeom prst="rect">
            <a:avLst/>
          </a:prstGeom>
        </p:spPr>
        <p:txBody>
          <a:bodyPr lIns="0" tIns="0" rIns="0" bIns="0" rtlCol="0" anchor="t">
            <a:spAutoFit/>
          </a:bodyPr>
          <a:lstStyle/>
          <a:p>
            <a:pPr algn="just">
              <a:lnSpc>
                <a:spcPts val="4317"/>
              </a:lnSpc>
            </a:pPr>
            <a:r>
              <a:rPr lang="en-US" sz="3083">
                <a:solidFill>
                  <a:srgbClr val="10D3F9"/>
                </a:solidFill>
                <a:latin typeface="Tomorrow"/>
                <a:ea typeface="Tomorrow"/>
                <a:cs typeface="Tomorrow"/>
                <a:sym typeface="Tomorrow"/>
              </a:rPr>
              <a:t>Một số nguồn dữ liệu có chứa phần thông tin thời gian (thường thấy ở bên dưới ảnh), phần thời gian này không liên quan trực tiếp đến bài toán và có thể gây nhiễu trong quá trình huấn luyện</a:t>
            </a:r>
          </a:p>
          <a:p>
            <a:pPr algn="just">
              <a:lnSpc>
                <a:spcPts val="4317"/>
              </a:lnSpc>
            </a:pPr>
            <a:r>
              <a:rPr lang="en-US" sz="3083">
                <a:solidFill>
                  <a:srgbClr val="10D3F9"/>
                </a:solidFill>
                <a:latin typeface="Tomorrow"/>
                <a:ea typeface="Tomorrow"/>
                <a:cs typeface="Tomorrow"/>
                <a:sym typeface="Tomorrow"/>
              </a:rPr>
              <a:t> </a:t>
            </a:r>
          </a:p>
          <a:p>
            <a:pPr marL="0" lvl="0" indent="0" algn="just">
              <a:lnSpc>
                <a:spcPts val="4317"/>
              </a:lnSpc>
              <a:spcBef>
                <a:spcPct val="0"/>
              </a:spcBef>
            </a:pPr>
            <a:endParaRPr lang="en-US" sz="3083">
              <a:solidFill>
                <a:srgbClr val="10D3F9"/>
              </a:solidFill>
              <a:latin typeface="Tomorrow"/>
              <a:ea typeface="Tomorrow"/>
              <a:cs typeface="Tomorrow"/>
              <a:sym typeface="Tomorrow"/>
            </a:endParaRPr>
          </a:p>
        </p:txBody>
      </p:sp>
      <p:sp>
        <p:nvSpPr>
          <p:cNvPr id="13" name="TextBox 13"/>
          <p:cNvSpPr txBox="1"/>
          <p:nvPr/>
        </p:nvSpPr>
        <p:spPr>
          <a:xfrm>
            <a:off x="388774" y="2530227"/>
            <a:ext cx="3685465" cy="696373"/>
          </a:xfrm>
          <a:prstGeom prst="rect">
            <a:avLst/>
          </a:prstGeom>
        </p:spPr>
        <p:txBody>
          <a:bodyPr lIns="0" tIns="0" rIns="0" bIns="0" rtlCol="0" anchor="t">
            <a:spAutoFit/>
          </a:bodyPr>
          <a:lstStyle/>
          <a:p>
            <a:pPr algn="ctr">
              <a:lnSpc>
                <a:spcPts val="5717"/>
              </a:lnSpc>
              <a:spcBef>
                <a:spcPct val="0"/>
              </a:spcBef>
            </a:pPr>
            <a:r>
              <a:rPr lang="en-US" sz="4083">
                <a:solidFill>
                  <a:srgbClr val="4ADEDD"/>
                </a:solidFill>
                <a:latin typeface="Anton"/>
                <a:ea typeface="Anton"/>
                <a:cs typeface="Anton"/>
                <a:sym typeface="Anton"/>
              </a:rPr>
              <a:t>LÀM SẠCH DỮ LIỆU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023995" y="3939722"/>
            <a:ext cx="3875673" cy="7329878"/>
          </a:xfrm>
          <a:custGeom>
            <a:avLst/>
            <a:gdLst/>
            <a:ahLst/>
            <a:cxnLst/>
            <a:rect l="l" t="t" r="r" b="b"/>
            <a:pathLst>
              <a:path w="3875673" h="7329878">
                <a:moveTo>
                  <a:pt x="0" y="0"/>
                </a:moveTo>
                <a:lnTo>
                  <a:pt x="3875674" y="0"/>
                </a:lnTo>
                <a:lnTo>
                  <a:pt x="3875674" y="7329878"/>
                </a:lnTo>
                <a:lnTo>
                  <a:pt x="0" y="7329878"/>
                </a:lnTo>
                <a:lnTo>
                  <a:pt x="0" y="0"/>
                </a:lnTo>
                <a:close/>
              </a:path>
            </a:pathLst>
          </a:custGeom>
          <a:blipFill>
            <a:blip r:embed="rId3">
              <a:alphaModFix amt="18000"/>
            </a:blip>
            <a:stretch>
              <a:fillRect/>
            </a:stretch>
          </a:blipFill>
        </p:spPr>
        <p:txBody>
          <a:bodyPr/>
          <a:lstStyle/>
          <a:p>
            <a:endParaRPr lang="en-US"/>
          </a:p>
        </p:txBody>
      </p:sp>
      <p:sp>
        <p:nvSpPr>
          <p:cNvPr id="4" name="Freeform 4"/>
          <p:cNvSpPr/>
          <p:nvPr/>
        </p:nvSpPr>
        <p:spPr>
          <a:xfrm>
            <a:off x="-3940086" y="681871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57000"/>
            </a:blip>
            <a:stretch>
              <a:fillRect/>
            </a:stretch>
          </a:blipFill>
        </p:spPr>
        <p:txBody>
          <a:bodyPr/>
          <a:lstStyle/>
          <a:p>
            <a:endParaRPr lang="en-US"/>
          </a:p>
        </p:txBody>
      </p:sp>
      <p:sp>
        <p:nvSpPr>
          <p:cNvPr id="5" name="Freeform 5"/>
          <p:cNvSpPr/>
          <p:nvPr/>
        </p:nvSpPr>
        <p:spPr>
          <a:xfrm>
            <a:off x="15054726" y="4173652"/>
            <a:ext cx="3875673" cy="7329878"/>
          </a:xfrm>
          <a:custGeom>
            <a:avLst/>
            <a:gdLst/>
            <a:ahLst/>
            <a:cxnLst/>
            <a:rect l="l" t="t" r="r" b="b"/>
            <a:pathLst>
              <a:path w="3875673" h="7329878">
                <a:moveTo>
                  <a:pt x="0" y="0"/>
                </a:moveTo>
                <a:lnTo>
                  <a:pt x="3875673" y="0"/>
                </a:lnTo>
                <a:lnTo>
                  <a:pt x="3875673" y="7329878"/>
                </a:lnTo>
                <a:lnTo>
                  <a:pt x="0" y="7329878"/>
                </a:lnTo>
                <a:lnTo>
                  <a:pt x="0" y="0"/>
                </a:lnTo>
                <a:close/>
              </a:path>
            </a:pathLst>
          </a:custGeom>
          <a:blipFill>
            <a:blip r:embed="rId3">
              <a:alphaModFix amt="18000"/>
            </a:blip>
            <a:stretch>
              <a:fillRect/>
            </a:stretch>
          </a:blipFill>
        </p:spPr>
        <p:txBody>
          <a:bodyPr/>
          <a:lstStyle/>
          <a:p>
            <a:endParaRPr lang="en-US"/>
          </a:p>
        </p:txBody>
      </p:sp>
      <p:sp>
        <p:nvSpPr>
          <p:cNvPr id="6" name="Freeform 6"/>
          <p:cNvSpPr/>
          <p:nvPr/>
        </p:nvSpPr>
        <p:spPr>
          <a:xfrm>
            <a:off x="12629204" y="-2778802"/>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40000"/>
            </a:blip>
            <a:stretch>
              <a:fillRect/>
            </a:stretch>
          </a:blipFill>
        </p:spPr>
        <p:txBody>
          <a:bodyPr/>
          <a:lstStyle/>
          <a:p>
            <a:endParaRPr lang="en-US"/>
          </a:p>
        </p:txBody>
      </p:sp>
      <p:sp>
        <p:nvSpPr>
          <p:cNvPr id="7" name="Freeform 7"/>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2183569" y="4173652"/>
            <a:ext cx="4434482" cy="5525364"/>
          </a:xfrm>
          <a:custGeom>
            <a:avLst/>
            <a:gdLst/>
            <a:ahLst/>
            <a:cxnLst/>
            <a:rect l="l" t="t" r="r" b="b"/>
            <a:pathLst>
              <a:path w="4434482" h="5525364">
                <a:moveTo>
                  <a:pt x="0" y="0"/>
                </a:moveTo>
                <a:lnTo>
                  <a:pt x="4434481" y="0"/>
                </a:lnTo>
                <a:lnTo>
                  <a:pt x="4434481" y="5525364"/>
                </a:lnTo>
                <a:lnTo>
                  <a:pt x="0" y="5525364"/>
                </a:lnTo>
                <a:lnTo>
                  <a:pt x="0" y="0"/>
                </a:lnTo>
                <a:close/>
              </a:path>
            </a:pathLst>
          </a:custGeom>
          <a:blipFill>
            <a:blip r:embed="rId7"/>
            <a:stretch>
              <a:fillRect/>
            </a:stretch>
          </a:blipFill>
        </p:spPr>
        <p:txBody>
          <a:bodyPr/>
          <a:lstStyle/>
          <a:p>
            <a:endParaRPr lang="en-US"/>
          </a:p>
        </p:txBody>
      </p:sp>
      <p:sp>
        <p:nvSpPr>
          <p:cNvPr id="9" name="Freeform 9"/>
          <p:cNvSpPr/>
          <p:nvPr/>
        </p:nvSpPr>
        <p:spPr>
          <a:xfrm>
            <a:off x="11242807" y="4486666"/>
            <a:ext cx="4398829" cy="4899337"/>
          </a:xfrm>
          <a:custGeom>
            <a:avLst/>
            <a:gdLst/>
            <a:ahLst/>
            <a:cxnLst/>
            <a:rect l="l" t="t" r="r" b="b"/>
            <a:pathLst>
              <a:path w="4398829" h="4899337">
                <a:moveTo>
                  <a:pt x="0" y="0"/>
                </a:moveTo>
                <a:lnTo>
                  <a:pt x="4398829" y="0"/>
                </a:lnTo>
                <a:lnTo>
                  <a:pt x="4398829" y="4899337"/>
                </a:lnTo>
                <a:lnTo>
                  <a:pt x="0" y="4899337"/>
                </a:lnTo>
                <a:lnTo>
                  <a:pt x="0" y="0"/>
                </a:lnTo>
                <a:close/>
              </a:path>
            </a:pathLst>
          </a:custGeom>
          <a:blipFill>
            <a:blip r:embed="rId8"/>
            <a:stretch>
              <a:fillRect/>
            </a:stretch>
          </a:blipFill>
        </p:spPr>
        <p:txBody>
          <a:bodyPr/>
          <a:lstStyle/>
          <a:p>
            <a:endParaRPr lang="en-US"/>
          </a:p>
        </p:txBody>
      </p:sp>
      <p:sp>
        <p:nvSpPr>
          <p:cNvPr id="10" name="Freeform 10"/>
          <p:cNvSpPr/>
          <p:nvPr/>
        </p:nvSpPr>
        <p:spPr>
          <a:xfrm rot="-10800000">
            <a:off x="6976170" y="5349783"/>
            <a:ext cx="3908517" cy="3908517"/>
          </a:xfrm>
          <a:custGeom>
            <a:avLst/>
            <a:gdLst/>
            <a:ahLst/>
            <a:cxnLst/>
            <a:rect l="l" t="t" r="r" b="b"/>
            <a:pathLst>
              <a:path w="3908517" h="3908517">
                <a:moveTo>
                  <a:pt x="0" y="0"/>
                </a:moveTo>
                <a:lnTo>
                  <a:pt x="3908517" y="0"/>
                </a:lnTo>
                <a:lnTo>
                  <a:pt x="3908517" y="3908517"/>
                </a:lnTo>
                <a:lnTo>
                  <a:pt x="0" y="3908517"/>
                </a:lnTo>
                <a:lnTo>
                  <a:pt x="0" y="0"/>
                </a:lnTo>
                <a:close/>
              </a:path>
            </a:pathLst>
          </a:custGeom>
          <a:blipFill>
            <a:blip r:embed="rId9"/>
            <a:stretch>
              <a:fillRect/>
            </a:stretch>
          </a:blipFill>
        </p:spPr>
        <p:txBody>
          <a:bodyPr/>
          <a:lstStyle/>
          <a:p>
            <a:endParaRPr lang="en-US"/>
          </a:p>
        </p:txBody>
      </p:sp>
      <p:sp>
        <p:nvSpPr>
          <p:cNvPr id="11" name="TextBox 11"/>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2" name="TextBox 12"/>
          <p:cNvSpPr txBox="1"/>
          <p:nvPr/>
        </p:nvSpPr>
        <p:spPr>
          <a:xfrm>
            <a:off x="388774" y="1528044"/>
            <a:ext cx="13394755" cy="841665"/>
          </a:xfrm>
          <a:prstGeom prst="rect">
            <a:avLst/>
          </a:prstGeom>
        </p:spPr>
        <p:txBody>
          <a:bodyPr lIns="0" tIns="0" rIns="0" bIns="0" rtlCol="0" anchor="t">
            <a:spAutoFit/>
          </a:bodyPr>
          <a:lstStyle/>
          <a:p>
            <a:pPr marL="0" lvl="0" indent="0" algn="l">
              <a:lnSpc>
                <a:spcPts val="6452"/>
              </a:lnSpc>
              <a:spcBef>
                <a:spcPct val="0"/>
              </a:spcBef>
            </a:pPr>
            <a:r>
              <a:rPr lang="en-US" sz="6087">
                <a:solidFill>
                  <a:srgbClr val="FFFFFF"/>
                </a:solidFill>
                <a:latin typeface="Anton"/>
                <a:ea typeface="Anton"/>
                <a:cs typeface="Anton"/>
                <a:sym typeface="Anton"/>
              </a:rPr>
              <a:t>CHUẨN BỊ TẬP DỮ LIỆU TRAIN</a:t>
            </a:r>
          </a:p>
        </p:txBody>
      </p:sp>
      <p:sp>
        <p:nvSpPr>
          <p:cNvPr id="13" name="TextBox 13"/>
          <p:cNvSpPr txBox="1"/>
          <p:nvPr/>
        </p:nvSpPr>
        <p:spPr>
          <a:xfrm>
            <a:off x="388774" y="3412469"/>
            <a:ext cx="15925621" cy="1074197"/>
          </a:xfrm>
          <a:prstGeom prst="rect">
            <a:avLst/>
          </a:prstGeom>
        </p:spPr>
        <p:txBody>
          <a:bodyPr lIns="0" tIns="0" rIns="0" bIns="0" rtlCol="0" anchor="t">
            <a:spAutoFit/>
          </a:bodyPr>
          <a:lstStyle/>
          <a:p>
            <a:pPr algn="just">
              <a:lnSpc>
                <a:spcPts val="4317"/>
              </a:lnSpc>
            </a:pPr>
            <a:r>
              <a:rPr lang="en-US" sz="3083">
                <a:solidFill>
                  <a:srgbClr val="10D3F9"/>
                </a:solidFill>
                <a:latin typeface="Tomorrow"/>
                <a:ea typeface="Tomorrow"/>
                <a:cs typeface="Tomorrow"/>
                <a:sym typeface="Tomorrow"/>
              </a:rPr>
              <a:t>Cách khắc phục là sử dụng OpenCV để cắt bỏ 10% chiều cao ảnh từ phía bên dưới.</a:t>
            </a:r>
          </a:p>
          <a:p>
            <a:pPr marL="0" lvl="0" indent="0" algn="just">
              <a:lnSpc>
                <a:spcPts val="4317"/>
              </a:lnSpc>
              <a:spcBef>
                <a:spcPct val="0"/>
              </a:spcBef>
            </a:pPr>
            <a:endParaRPr lang="en-US" sz="3083">
              <a:solidFill>
                <a:srgbClr val="10D3F9"/>
              </a:solidFill>
              <a:latin typeface="Tomorrow"/>
              <a:ea typeface="Tomorrow"/>
              <a:cs typeface="Tomorrow"/>
              <a:sym typeface="Tomorrow"/>
            </a:endParaRPr>
          </a:p>
        </p:txBody>
      </p:sp>
      <p:sp>
        <p:nvSpPr>
          <p:cNvPr id="14" name="TextBox 14"/>
          <p:cNvSpPr txBox="1"/>
          <p:nvPr/>
        </p:nvSpPr>
        <p:spPr>
          <a:xfrm>
            <a:off x="388774" y="2530227"/>
            <a:ext cx="3685465" cy="696373"/>
          </a:xfrm>
          <a:prstGeom prst="rect">
            <a:avLst/>
          </a:prstGeom>
        </p:spPr>
        <p:txBody>
          <a:bodyPr lIns="0" tIns="0" rIns="0" bIns="0" rtlCol="0" anchor="t">
            <a:spAutoFit/>
          </a:bodyPr>
          <a:lstStyle/>
          <a:p>
            <a:pPr algn="ctr">
              <a:lnSpc>
                <a:spcPts val="5717"/>
              </a:lnSpc>
              <a:spcBef>
                <a:spcPct val="0"/>
              </a:spcBef>
            </a:pPr>
            <a:r>
              <a:rPr lang="en-US" sz="4083">
                <a:solidFill>
                  <a:srgbClr val="4ADEDD"/>
                </a:solidFill>
                <a:latin typeface="Anton"/>
                <a:ea typeface="Anton"/>
                <a:cs typeface="Anton"/>
                <a:sym typeface="Anton"/>
              </a:rPr>
              <a:t>LÀM SẠCH DỮ LIỆU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560629" y="-1882901"/>
            <a:ext cx="12919638" cy="12919638"/>
          </a:xfrm>
          <a:custGeom>
            <a:avLst/>
            <a:gdLst/>
            <a:ahLst/>
            <a:cxnLst/>
            <a:rect l="l" t="t" r="r" b="b"/>
            <a:pathLst>
              <a:path w="12919638" h="12919638">
                <a:moveTo>
                  <a:pt x="0" y="0"/>
                </a:moveTo>
                <a:lnTo>
                  <a:pt x="12919637" y="0"/>
                </a:lnTo>
                <a:lnTo>
                  <a:pt x="12919637" y="12919638"/>
                </a:lnTo>
                <a:lnTo>
                  <a:pt x="0" y="12919638"/>
                </a:lnTo>
                <a:lnTo>
                  <a:pt x="0" y="0"/>
                </a:lnTo>
                <a:close/>
              </a:path>
            </a:pathLst>
          </a:custGeom>
          <a:blipFill>
            <a:blip r:embed="rId3">
              <a:alphaModFix amt="24000"/>
            </a:blip>
            <a:stretch>
              <a:fillRect/>
            </a:stretch>
          </a:blipFill>
        </p:spPr>
        <p:txBody>
          <a:bodyPr/>
          <a:lstStyle/>
          <a:p>
            <a:endParaRPr lang="en-US"/>
          </a:p>
        </p:txBody>
      </p:sp>
      <p:sp>
        <p:nvSpPr>
          <p:cNvPr id="4" name="Freeform 4"/>
          <p:cNvSpPr/>
          <p:nvPr/>
        </p:nvSpPr>
        <p:spPr>
          <a:xfrm>
            <a:off x="-5258141" y="514350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61000"/>
            </a:blip>
            <a:stretch>
              <a:fillRect/>
            </a:stretch>
          </a:blipFill>
        </p:spPr>
        <p:txBody>
          <a:bodyPr/>
          <a:lstStyle/>
          <a:p>
            <a:endParaRPr lang="en-US"/>
          </a:p>
        </p:txBody>
      </p:sp>
      <p:sp>
        <p:nvSpPr>
          <p:cNvPr id="5" name="Freeform 5"/>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1880479" y="8110578"/>
            <a:ext cx="9477174" cy="3435475"/>
          </a:xfrm>
          <a:custGeom>
            <a:avLst/>
            <a:gdLst/>
            <a:ahLst/>
            <a:cxnLst/>
            <a:rect l="l" t="t" r="r" b="b"/>
            <a:pathLst>
              <a:path w="9477174" h="3435475">
                <a:moveTo>
                  <a:pt x="0" y="0"/>
                </a:moveTo>
                <a:lnTo>
                  <a:pt x="9477174" y="0"/>
                </a:lnTo>
                <a:lnTo>
                  <a:pt x="9477174" y="3435475"/>
                </a:lnTo>
                <a:lnTo>
                  <a:pt x="0" y="3435475"/>
                </a:lnTo>
                <a:lnTo>
                  <a:pt x="0" y="0"/>
                </a:lnTo>
                <a:close/>
              </a:path>
            </a:pathLst>
          </a:custGeom>
          <a:blipFill>
            <a:blip r:embed="rId7">
              <a:alphaModFix amt="57000"/>
            </a:blip>
            <a:stretch>
              <a:fillRect/>
            </a:stretch>
          </a:blipFill>
        </p:spPr>
        <p:txBody>
          <a:bodyPr/>
          <a:lstStyle/>
          <a:p>
            <a:endParaRPr lang="en-US"/>
          </a:p>
        </p:txBody>
      </p:sp>
      <p:sp>
        <p:nvSpPr>
          <p:cNvPr id="7" name="Freeform 7"/>
          <p:cNvSpPr/>
          <p:nvPr/>
        </p:nvSpPr>
        <p:spPr>
          <a:xfrm>
            <a:off x="7551460" y="2779283"/>
            <a:ext cx="9707840" cy="5508159"/>
          </a:xfrm>
          <a:custGeom>
            <a:avLst/>
            <a:gdLst/>
            <a:ahLst/>
            <a:cxnLst/>
            <a:rect l="l" t="t" r="r" b="b"/>
            <a:pathLst>
              <a:path w="9707840" h="5508159">
                <a:moveTo>
                  <a:pt x="0" y="0"/>
                </a:moveTo>
                <a:lnTo>
                  <a:pt x="9707840" y="0"/>
                </a:lnTo>
                <a:lnTo>
                  <a:pt x="9707840" y="5508159"/>
                </a:lnTo>
                <a:lnTo>
                  <a:pt x="0" y="5508159"/>
                </a:lnTo>
                <a:lnTo>
                  <a:pt x="0" y="0"/>
                </a:lnTo>
                <a:close/>
              </a:path>
            </a:pathLst>
          </a:custGeom>
          <a:blipFill>
            <a:blip r:embed="rId8"/>
            <a:stretch>
              <a:fillRect r="-34070" b="-19385"/>
            </a:stretch>
          </a:blipFill>
        </p:spPr>
        <p:txBody>
          <a:bodyPr/>
          <a:lstStyle/>
          <a:p>
            <a:endParaRPr lang="en-US"/>
          </a:p>
        </p:txBody>
      </p:sp>
      <p:sp>
        <p:nvSpPr>
          <p:cNvPr id="8" name="TextBox 8"/>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9" name="TextBox 9"/>
          <p:cNvSpPr txBox="1"/>
          <p:nvPr/>
        </p:nvSpPr>
        <p:spPr>
          <a:xfrm>
            <a:off x="388774" y="1528044"/>
            <a:ext cx="13394755" cy="841665"/>
          </a:xfrm>
          <a:prstGeom prst="rect">
            <a:avLst/>
          </a:prstGeom>
        </p:spPr>
        <p:txBody>
          <a:bodyPr lIns="0" tIns="0" rIns="0" bIns="0" rtlCol="0" anchor="t">
            <a:spAutoFit/>
          </a:bodyPr>
          <a:lstStyle/>
          <a:p>
            <a:pPr marL="0" lvl="0" indent="0" algn="l">
              <a:lnSpc>
                <a:spcPts val="6452"/>
              </a:lnSpc>
              <a:spcBef>
                <a:spcPct val="0"/>
              </a:spcBef>
            </a:pPr>
            <a:r>
              <a:rPr lang="en-US" sz="6087">
                <a:solidFill>
                  <a:srgbClr val="FFFFFF"/>
                </a:solidFill>
                <a:latin typeface="Anton"/>
                <a:ea typeface="Anton"/>
                <a:cs typeface="Anton"/>
                <a:sym typeface="Anton"/>
              </a:rPr>
              <a:t>CHUẨN BỊ TẬP DỮ LIỆU TRAIN</a:t>
            </a:r>
          </a:p>
        </p:txBody>
      </p:sp>
      <p:sp>
        <p:nvSpPr>
          <p:cNvPr id="10" name="TextBox 10"/>
          <p:cNvSpPr txBox="1"/>
          <p:nvPr/>
        </p:nvSpPr>
        <p:spPr>
          <a:xfrm>
            <a:off x="556301" y="3494422"/>
            <a:ext cx="5897014" cy="4331747"/>
          </a:xfrm>
          <a:prstGeom prst="rect">
            <a:avLst/>
          </a:prstGeom>
        </p:spPr>
        <p:txBody>
          <a:bodyPr lIns="0" tIns="0" rIns="0" bIns="0" rtlCol="0" anchor="t">
            <a:spAutoFit/>
          </a:bodyPr>
          <a:lstStyle/>
          <a:p>
            <a:pPr algn="just">
              <a:lnSpc>
                <a:spcPts val="4317"/>
              </a:lnSpc>
            </a:pPr>
            <a:r>
              <a:rPr lang="en-US" sz="3083">
                <a:solidFill>
                  <a:srgbClr val="10D3F9"/>
                </a:solidFill>
                <a:latin typeface="Tomorrow"/>
                <a:ea typeface="Tomorrow"/>
                <a:cs typeface="Tomorrow"/>
                <a:sym typeface="Tomorrow"/>
              </a:rPr>
              <a:t>Việc xáo trộn giúp mô hình tiếp xúc với sự đa dạng và ngẫu nhiên của dữ liệu, giúp tăng khả năng tổng quát</a:t>
            </a:r>
          </a:p>
          <a:p>
            <a:pPr algn="just">
              <a:lnSpc>
                <a:spcPts val="4317"/>
              </a:lnSpc>
            </a:pPr>
            <a:endParaRPr lang="en-US" sz="3083">
              <a:solidFill>
                <a:srgbClr val="10D3F9"/>
              </a:solidFill>
              <a:latin typeface="Tomorrow"/>
              <a:ea typeface="Tomorrow"/>
              <a:cs typeface="Tomorrow"/>
              <a:sym typeface="Tomorrow"/>
            </a:endParaRPr>
          </a:p>
          <a:p>
            <a:pPr marL="0" lvl="0" indent="0" algn="just">
              <a:lnSpc>
                <a:spcPts val="4317"/>
              </a:lnSpc>
              <a:spcBef>
                <a:spcPct val="0"/>
              </a:spcBef>
            </a:pPr>
            <a:r>
              <a:rPr lang="en-US" sz="3083">
                <a:solidFill>
                  <a:srgbClr val="10D3F9"/>
                </a:solidFill>
                <a:latin typeface="Tomorrow"/>
                <a:ea typeface="Tomorrow"/>
                <a:cs typeface="Tomorrow"/>
                <a:sym typeface="Tomorrow"/>
              </a:rPr>
              <a:t>Mỗi dữ liệu được đánh  một mã số riêng giúp chúng ta dễ dàng hơn trong việc quản lý dữ liệu</a:t>
            </a:r>
          </a:p>
        </p:txBody>
      </p:sp>
      <p:sp>
        <p:nvSpPr>
          <p:cNvPr id="11" name="TextBox 11"/>
          <p:cNvSpPr txBox="1"/>
          <p:nvPr/>
        </p:nvSpPr>
        <p:spPr>
          <a:xfrm>
            <a:off x="-76535" y="2578975"/>
            <a:ext cx="7162686" cy="696373"/>
          </a:xfrm>
          <a:prstGeom prst="rect">
            <a:avLst/>
          </a:prstGeom>
        </p:spPr>
        <p:txBody>
          <a:bodyPr lIns="0" tIns="0" rIns="0" bIns="0" rtlCol="0" anchor="t">
            <a:spAutoFit/>
          </a:bodyPr>
          <a:lstStyle/>
          <a:p>
            <a:pPr algn="ctr">
              <a:lnSpc>
                <a:spcPts val="5717"/>
              </a:lnSpc>
              <a:spcBef>
                <a:spcPct val="0"/>
              </a:spcBef>
            </a:pPr>
            <a:r>
              <a:rPr lang="en-US" sz="4083">
                <a:solidFill>
                  <a:srgbClr val="4ADEDD"/>
                </a:solidFill>
                <a:latin typeface="Anton"/>
                <a:ea typeface="Anton"/>
                <a:cs typeface="Anton"/>
                <a:sym typeface="Anton"/>
              </a:rPr>
              <a:t>XÁO TRỘN ĐÁNH MÃ SỐ DỮ LIỆU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560629" y="-1882901"/>
            <a:ext cx="12919638" cy="12919638"/>
          </a:xfrm>
          <a:custGeom>
            <a:avLst/>
            <a:gdLst/>
            <a:ahLst/>
            <a:cxnLst/>
            <a:rect l="l" t="t" r="r" b="b"/>
            <a:pathLst>
              <a:path w="12919638" h="12919638">
                <a:moveTo>
                  <a:pt x="0" y="0"/>
                </a:moveTo>
                <a:lnTo>
                  <a:pt x="12919637" y="0"/>
                </a:lnTo>
                <a:lnTo>
                  <a:pt x="12919637" y="12919638"/>
                </a:lnTo>
                <a:lnTo>
                  <a:pt x="0" y="12919638"/>
                </a:lnTo>
                <a:lnTo>
                  <a:pt x="0" y="0"/>
                </a:lnTo>
                <a:close/>
              </a:path>
            </a:pathLst>
          </a:custGeom>
          <a:blipFill>
            <a:blip r:embed="rId3">
              <a:alphaModFix amt="24000"/>
            </a:blip>
            <a:stretch>
              <a:fillRect/>
            </a:stretch>
          </a:blipFill>
        </p:spPr>
        <p:txBody>
          <a:bodyPr/>
          <a:lstStyle/>
          <a:p>
            <a:endParaRPr lang="en-US"/>
          </a:p>
        </p:txBody>
      </p:sp>
      <p:sp>
        <p:nvSpPr>
          <p:cNvPr id="4" name="Freeform 4"/>
          <p:cNvSpPr/>
          <p:nvPr/>
        </p:nvSpPr>
        <p:spPr>
          <a:xfrm>
            <a:off x="-5258141" y="514350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61000"/>
            </a:blip>
            <a:stretch>
              <a:fillRect/>
            </a:stretch>
          </a:blipFill>
        </p:spPr>
        <p:txBody>
          <a:bodyPr/>
          <a:lstStyle/>
          <a:p>
            <a:endParaRPr lang="en-US"/>
          </a:p>
        </p:txBody>
      </p:sp>
      <p:sp>
        <p:nvSpPr>
          <p:cNvPr id="5" name="Freeform 5"/>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3783529" y="8696364"/>
            <a:ext cx="9477174" cy="3435475"/>
          </a:xfrm>
          <a:custGeom>
            <a:avLst/>
            <a:gdLst/>
            <a:ahLst/>
            <a:cxnLst/>
            <a:rect l="l" t="t" r="r" b="b"/>
            <a:pathLst>
              <a:path w="9477174" h="3435475">
                <a:moveTo>
                  <a:pt x="0" y="0"/>
                </a:moveTo>
                <a:lnTo>
                  <a:pt x="9477173" y="0"/>
                </a:lnTo>
                <a:lnTo>
                  <a:pt x="9477173" y="3435476"/>
                </a:lnTo>
                <a:lnTo>
                  <a:pt x="0" y="3435476"/>
                </a:lnTo>
                <a:lnTo>
                  <a:pt x="0" y="0"/>
                </a:lnTo>
                <a:close/>
              </a:path>
            </a:pathLst>
          </a:custGeom>
          <a:blipFill>
            <a:blip r:embed="rId7">
              <a:alphaModFix amt="57000"/>
            </a:blip>
            <a:stretch>
              <a:fillRect/>
            </a:stretch>
          </a:blipFill>
        </p:spPr>
        <p:txBody>
          <a:bodyPr/>
          <a:lstStyle/>
          <a:p>
            <a:endParaRPr lang="en-US"/>
          </a:p>
        </p:txBody>
      </p:sp>
      <p:sp>
        <p:nvSpPr>
          <p:cNvPr id="7" name="Freeform 7"/>
          <p:cNvSpPr/>
          <p:nvPr/>
        </p:nvSpPr>
        <p:spPr>
          <a:xfrm>
            <a:off x="4074239" y="4234121"/>
            <a:ext cx="10156711" cy="5355465"/>
          </a:xfrm>
          <a:custGeom>
            <a:avLst/>
            <a:gdLst/>
            <a:ahLst/>
            <a:cxnLst/>
            <a:rect l="l" t="t" r="r" b="b"/>
            <a:pathLst>
              <a:path w="10156711" h="5355465">
                <a:moveTo>
                  <a:pt x="0" y="0"/>
                </a:moveTo>
                <a:lnTo>
                  <a:pt x="10156711" y="0"/>
                </a:lnTo>
                <a:lnTo>
                  <a:pt x="10156711" y="5355465"/>
                </a:lnTo>
                <a:lnTo>
                  <a:pt x="0" y="5355465"/>
                </a:lnTo>
                <a:lnTo>
                  <a:pt x="0" y="0"/>
                </a:lnTo>
                <a:close/>
              </a:path>
            </a:pathLst>
          </a:custGeom>
          <a:blipFill>
            <a:blip r:embed="rId8"/>
            <a:stretch>
              <a:fillRect t="-305" b="-305"/>
            </a:stretch>
          </a:blipFill>
        </p:spPr>
        <p:txBody>
          <a:bodyPr/>
          <a:lstStyle/>
          <a:p>
            <a:endParaRPr lang="en-US"/>
          </a:p>
        </p:txBody>
      </p:sp>
      <p:sp>
        <p:nvSpPr>
          <p:cNvPr id="8" name="TextBox 8"/>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9" name="TextBox 9"/>
          <p:cNvSpPr txBox="1"/>
          <p:nvPr/>
        </p:nvSpPr>
        <p:spPr>
          <a:xfrm>
            <a:off x="388774" y="1528044"/>
            <a:ext cx="13394755" cy="841665"/>
          </a:xfrm>
          <a:prstGeom prst="rect">
            <a:avLst/>
          </a:prstGeom>
        </p:spPr>
        <p:txBody>
          <a:bodyPr lIns="0" tIns="0" rIns="0" bIns="0" rtlCol="0" anchor="t">
            <a:spAutoFit/>
          </a:bodyPr>
          <a:lstStyle/>
          <a:p>
            <a:pPr marL="0" lvl="0" indent="0" algn="l">
              <a:lnSpc>
                <a:spcPts val="6452"/>
              </a:lnSpc>
              <a:spcBef>
                <a:spcPct val="0"/>
              </a:spcBef>
            </a:pPr>
            <a:r>
              <a:rPr lang="en-US" sz="6087">
                <a:solidFill>
                  <a:srgbClr val="FFFFFF"/>
                </a:solidFill>
                <a:latin typeface="Anton"/>
                <a:ea typeface="Anton"/>
                <a:cs typeface="Anton"/>
                <a:sym typeface="Anton"/>
              </a:rPr>
              <a:t>CHUẨN BỊ TẬP DỮ LIỆU TRAIN</a:t>
            </a:r>
          </a:p>
        </p:txBody>
      </p:sp>
      <p:sp>
        <p:nvSpPr>
          <p:cNvPr id="10" name="TextBox 10"/>
          <p:cNvSpPr txBox="1"/>
          <p:nvPr/>
        </p:nvSpPr>
        <p:spPr>
          <a:xfrm>
            <a:off x="439684" y="3269000"/>
            <a:ext cx="8712911" cy="1074197"/>
          </a:xfrm>
          <a:prstGeom prst="rect">
            <a:avLst/>
          </a:prstGeom>
        </p:spPr>
        <p:txBody>
          <a:bodyPr lIns="0" tIns="0" rIns="0" bIns="0" rtlCol="0" anchor="t">
            <a:spAutoFit/>
          </a:bodyPr>
          <a:lstStyle/>
          <a:p>
            <a:pPr algn="just">
              <a:lnSpc>
                <a:spcPts val="4317"/>
              </a:lnSpc>
            </a:pPr>
            <a:r>
              <a:rPr lang="en-US" sz="3083">
                <a:solidFill>
                  <a:srgbClr val="10D3F9"/>
                </a:solidFill>
                <a:latin typeface="Tomorrow"/>
                <a:ea typeface="Tomorrow"/>
                <a:cs typeface="Tomorrow"/>
                <a:sym typeface="Tomorrow"/>
              </a:rPr>
              <a:t>Sử dụng Labellmg để thực hiện việc gán nhãn</a:t>
            </a:r>
          </a:p>
          <a:p>
            <a:pPr marL="0" lvl="0" indent="0" algn="just">
              <a:lnSpc>
                <a:spcPts val="4317"/>
              </a:lnSpc>
              <a:spcBef>
                <a:spcPct val="0"/>
              </a:spcBef>
            </a:pPr>
            <a:endParaRPr lang="en-US" sz="3083">
              <a:solidFill>
                <a:srgbClr val="10D3F9"/>
              </a:solidFill>
              <a:latin typeface="Tomorrow"/>
              <a:ea typeface="Tomorrow"/>
              <a:cs typeface="Tomorrow"/>
              <a:sym typeface="Tomorrow"/>
            </a:endParaRPr>
          </a:p>
        </p:txBody>
      </p:sp>
      <p:sp>
        <p:nvSpPr>
          <p:cNvPr id="11" name="TextBox 11"/>
          <p:cNvSpPr txBox="1"/>
          <p:nvPr/>
        </p:nvSpPr>
        <p:spPr>
          <a:xfrm>
            <a:off x="388774" y="2467852"/>
            <a:ext cx="3685465" cy="696373"/>
          </a:xfrm>
          <a:prstGeom prst="rect">
            <a:avLst/>
          </a:prstGeom>
        </p:spPr>
        <p:txBody>
          <a:bodyPr lIns="0" tIns="0" rIns="0" bIns="0" rtlCol="0" anchor="t">
            <a:spAutoFit/>
          </a:bodyPr>
          <a:lstStyle/>
          <a:p>
            <a:pPr algn="ctr">
              <a:lnSpc>
                <a:spcPts val="5717"/>
              </a:lnSpc>
              <a:spcBef>
                <a:spcPct val="0"/>
              </a:spcBef>
            </a:pPr>
            <a:r>
              <a:rPr lang="en-US" sz="4083">
                <a:solidFill>
                  <a:srgbClr val="4ADEDD"/>
                </a:solidFill>
                <a:latin typeface="Anton"/>
                <a:ea typeface="Anton"/>
                <a:cs typeface="Anton"/>
                <a:sym typeface="Anton"/>
              </a:rPr>
              <a:t>GÁN NHÃN DỮ LIỆU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1771961" y="-3514501"/>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en-US"/>
          </a:p>
        </p:txBody>
      </p:sp>
      <p:sp>
        <p:nvSpPr>
          <p:cNvPr id="5" name="Freeform 5"/>
          <p:cNvSpPr/>
          <p:nvPr/>
        </p:nvSpPr>
        <p:spPr>
          <a:xfrm>
            <a:off x="-2967382" y="2193340"/>
            <a:ext cx="9272016" cy="8229600"/>
          </a:xfrm>
          <a:custGeom>
            <a:avLst/>
            <a:gdLst/>
            <a:ahLst/>
            <a:cxnLst/>
            <a:rect l="l" t="t" r="r" b="b"/>
            <a:pathLst>
              <a:path w="9272016" h="8229600">
                <a:moveTo>
                  <a:pt x="0" y="0"/>
                </a:moveTo>
                <a:lnTo>
                  <a:pt x="9272016" y="0"/>
                </a:lnTo>
                <a:lnTo>
                  <a:pt x="9272016" y="8229600"/>
                </a:lnTo>
                <a:lnTo>
                  <a:pt x="0" y="8229600"/>
                </a:lnTo>
                <a:lnTo>
                  <a:pt x="0" y="0"/>
                </a:lnTo>
                <a:close/>
              </a:path>
            </a:pathLst>
          </a:custGeom>
          <a:blipFill>
            <a:blip r:embed="rId6">
              <a:alphaModFix amt="29000"/>
            </a:blip>
            <a:stretch>
              <a:fillRect/>
            </a:stretch>
          </a:blipFill>
        </p:spPr>
        <p:txBody>
          <a:bodyPr/>
          <a:lstStyle/>
          <a:p>
            <a:endParaRPr lang="en-US"/>
          </a:p>
        </p:txBody>
      </p:sp>
      <p:sp>
        <p:nvSpPr>
          <p:cNvPr id="6" name="Freeform 6"/>
          <p:cNvSpPr/>
          <p:nvPr/>
        </p:nvSpPr>
        <p:spPr>
          <a:xfrm>
            <a:off x="-4947185" y="514350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en-US"/>
          </a:p>
        </p:txBody>
      </p:sp>
      <p:sp>
        <p:nvSpPr>
          <p:cNvPr id="7" name="Freeform 7"/>
          <p:cNvSpPr/>
          <p:nvPr/>
        </p:nvSpPr>
        <p:spPr>
          <a:xfrm>
            <a:off x="6774279" y="2545195"/>
            <a:ext cx="9995365" cy="5934224"/>
          </a:xfrm>
          <a:custGeom>
            <a:avLst/>
            <a:gdLst/>
            <a:ahLst/>
            <a:cxnLst/>
            <a:rect l="l" t="t" r="r" b="b"/>
            <a:pathLst>
              <a:path w="9995365" h="5934224">
                <a:moveTo>
                  <a:pt x="0" y="0"/>
                </a:moveTo>
                <a:lnTo>
                  <a:pt x="9995364" y="0"/>
                </a:lnTo>
                <a:lnTo>
                  <a:pt x="9995364" y="5934224"/>
                </a:lnTo>
                <a:lnTo>
                  <a:pt x="0" y="5934224"/>
                </a:lnTo>
                <a:lnTo>
                  <a:pt x="0" y="0"/>
                </a:lnTo>
                <a:close/>
              </a:path>
            </a:pathLst>
          </a:custGeom>
          <a:blipFill>
            <a:blip r:embed="rId7"/>
            <a:stretch>
              <a:fillRect r="-37370"/>
            </a:stretch>
          </a:blipFill>
        </p:spPr>
        <p:txBody>
          <a:bodyPr/>
          <a:lstStyle/>
          <a:p>
            <a:endParaRPr lang="en-US"/>
          </a:p>
        </p:txBody>
      </p:sp>
      <p:sp>
        <p:nvSpPr>
          <p:cNvPr id="8" name="TextBox 8"/>
          <p:cNvSpPr txBox="1"/>
          <p:nvPr/>
        </p:nvSpPr>
        <p:spPr>
          <a:xfrm>
            <a:off x="1259158"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9" name="TextBox 9"/>
          <p:cNvSpPr txBox="1"/>
          <p:nvPr/>
        </p:nvSpPr>
        <p:spPr>
          <a:xfrm>
            <a:off x="388774" y="1528044"/>
            <a:ext cx="13394755" cy="841665"/>
          </a:xfrm>
          <a:prstGeom prst="rect">
            <a:avLst/>
          </a:prstGeom>
        </p:spPr>
        <p:txBody>
          <a:bodyPr lIns="0" tIns="0" rIns="0" bIns="0" rtlCol="0" anchor="t">
            <a:spAutoFit/>
          </a:bodyPr>
          <a:lstStyle/>
          <a:p>
            <a:pPr marL="0" lvl="0" indent="0" algn="l">
              <a:lnSpc>
                <a:spcPts val="6452"/>
              </a:lnSpc>
              <a:spcBef>
                <a:spcPct val="0"/>
              </a:spcBef>
            </a:pPr>
            <a:r>
              <a:rPr lang="en-US" sz="6087">
                <a:solidFill>
                  <a:srgbClr val="FFFFFF"/>
                </a:solidFill>
                <a:latin typeface="Anton"/>
                <a:ea typeface="Anton"/>
                <a:cs typeface="Anton"/>
                <a:sym typeface="Anton"/>
              </a:rPr>
              <a:t>CHUẨN BỊ TẬP DỮ LIỆU TRAIN</a:t>
            </a:r>
          </a:p>
        </p:txBody>
      </p:sp>
      <p:sp>
        <p:nvSpPr>
          <p:cNvPr id="10" name="TextBox 10"/>
          <p:cNvSpPr txBox="1"/>
          <p:nvPr/>
        </p:nvSpPr>
        <p:spPr>
          <a:xfrm>
            <a:off x="472972" y="3507125"/>
            <a:ext cx="5275934" cy="2702972"/>
          </a:xfrm>
          <a:prstGeom prst="rect">
            <a:avLst/>
          </a:prstGeom>
        </p:spPr>
        <p:txBody>
          <a:bodyPr lIns="0" tIns="0" rIns="0" bIns="0" rtlCol="0" anchor="t">
            <a:spAutoFit/>
          </a:bodyPr>
          <a:lstStyle/>
          <a:p>
            <a:pPr marL="0" lvl="0" indent="0" algn="just">
              <a:lnSpc>
                <a:spcPts val="4317"/>
              </a:lnSpc>
              <a:spcBef>
                <a:spcPct val="0"/>
              </a:spcBef>
            </a:pPr>
            <a:r>
              <a:rPr lang="en-US" sz="3083">
                <a:solidFill>
                  <a:srgbClr val="10D3F9"/>
                </a:solidFill>
                <a:latin typeface="Tomorrow"/>
                <a:ea typeface="Tomorrow"/>
                <a:cs typeface="Tomorrow"/>
                <a:sym typeface="Tomorrow"/>
              </a:rPr>
              <a:t>Sau khi được xử lý bằng Labellmg, mỗi file ảnh sẽ có một file xml tương ứng chứa thông tin toạ độ bounding box </a:t>
            </a:r>
          </a:p>
        </p:txBody>
      </p:sp>
      <p:sp>
        <p:nvSpPr>
          <p:cNvPr id="11" name="TextBox 11"/>
          <p:cNvSpPr txBox="1"/>
          <p:nvPr/>
        </p:nvSpPr>
        <p:spPr>
          <a:xfrm>
            <a:off x="388774" y="2467852"/>
            <a:ext cx="3685465" cy="696373"/>
          </a:xfrm>
          <a:prstGeom prst="rect">
            <a:avLst/>
          </a:prstGeom>
        </p:spPr>
        <p:txBody>
          <a:bodyPr lIns="0" tIns="0" rIns="0" bIns="0" rtlCol="0" anchor="t">
            <a:spAutoFit/>
          </a:bodyPr>
          <a:lstStyle/>
          <a:p>
            <a:pPr algn="ctr">
              <a:lnSpc>
                <a:spcPts val="5717"/>
              </a:lnSpc>
              <a:spcBef>
                <a:spcPct val="0"/>
              </a:spcBef>
            </a:pPr>
            <a:r>
              <a:rPr lang="en-US" sz="4083">
                <a:solidFill>
                  <a:srgbClr val="4ADEDD"/>
                </a:solidFill>
                <a:latin typeface="Anton"/>
                <a:ea typeface="Anton"/>
                <a:cs typeface="Anton"/>
                <a:sym typeface="Anton"/>
              </a:rPr>
              <a:t>GÁN NHÃN DỮ LIỆU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117" t="-41920" r="-18932" b="-25458"/>
            </a:stretch>
          </a:blipFill>
        </p:spPr>
        <p:txBody>
          <a:bodyPr/>
          <a:lstStyle/>
          <a:p>
            <a:endParaRPr lang="en-US"/>
          </a:p>
        </p:txBody>
      </p:sp>
      <p:sp>
        <p:nvSpPr>
          <p:cNvPr id="3" name="Freeform 3"/>
          <p:cNvSpPr/>
          <p:nvPr/>
        </p:nvSpPr>
        <p:spPr>
          <a:xfrm>
            <a:off x="6663041" y="465736"/>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338627" y="7224057"/>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675809" y="-43695"/>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4884163" y="759852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7">
              <a:alphaModFix amt="61000"/>
            </a:blip>
            <a:stretch>
              <a:fillRect/>
            </a:stretch>
          </a:blipFill>
        </p:spPr>
        <p:txBody>
          <a:bodyPr/>
          <a:lstStyle/>
          <a:p>
            <a:endParaRPr lang="en-US"/>
          </a:p>
        </p:txBody>
      </p:sp>
      <p:sp>
        <p:nvSpPr>
          <p:cNvPr id="7" name="TextBox 7"/>
          <p:cNvSpPr txBox="1"/>
          <p:nvPr/>
        </p:nvSpPr>
        <p:spPr>
          <a:xfrm>
            <a:off x="7492002" y="56809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8" name="TextBox 8"/>
          <p:cNvSpPr txBox="1"/>
          <p:nvPr/>
        </p:nvSpPr>
        <p:spPr>
          <a:xfrm>
            <a:off x="6940057" y="3137724"/>
            <a:ext cx="10596259" cy="1890095"/>
          </a:xfrm>
          <a:prstGeom prst="rect">
            <a:avLst/>
          </a:prstGeom>
        </p:spPr>
        <p:txBody>
          <a:bodyPr lIns="0" tIns="0" rIns="0" bIns="0" rtlCol="0" anchor="t">
            <a:spAutoFit/>
          </a:bodyPr>
          <a:lstStyle/>
          <a:p>
            <a:pPr algn="l">
              <a:lnSpc>
                <a:spcPts val="15521"/>
              </a:lnSpc>
            </a:pPr>
            <a:r>
              <a:rPr lang="en-US" sz="11086">
                <a:solidFill>
                  <a:srgbClr val="FFFFFF"/>
                </a:solidFill>
                <a:latin typeface="Anton"/>
                <a:ea typeface="Anton"/>
                <a:cs typeface="Anton"/>
                <a:sym typeface="Anton"/>
              </a:rPr>
              <a:t>XỬ LÝ DỮ LIỆU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1771961" y="-3514501"/>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en-US"/>
          </a:p>
        </p:txBody>
      </p:sp>
      <p:sp>
        <p:nvSpPr>
          <p:cNvPr id="5" name="Freeform 5"/>
          <p:cNvSpPr/>
          <p:nvPr/>
        </p:nvSpPr>
        <p:spPr>
          <a:xfrm>
            <a:off x="-2967382" y="2193340"/>
            <a:ext cx="9272016" cy="8229600"/>
          </a:xfrm>
          <a:custGeom>
            <a:avLst/>
            <a:gdLst/>
            <a:ahLst/>
            <a:cxnLst/>
            <a:rect l="l" t="t" r="r" b="b"/>
            <a:pathLst>
              <a:path w="9272016" h="8229600">
                <a:moveTo>
                  <a:pt x="0" y="0"/>
                </a:moveTo>
                <a:lnTo>
                  <a:pt x="9272016" y="0"/>
                </a:lnTo>
                <a:lnTo>
                  <a:pt x="9272016" y="8229600"/>
                </a:lnTo>
                <a:lnTo>
                  <a:pt x="0" y="8229600"/>
                </a:lnTo>
                <a:lnTo>
                  <a:pt x="0" y="0"/>
                </a:lnTo>
                <a:close/>
              </a:path>
            </a:pathLst>
          </a:custGeom>
          <a:blipFill>
            <a:blip r:embed="rId6">
              <a:alphaModFix amt="29000"/>
            </a:blip>
            <a:stretch>
              <a:fillRect/>
            </a:stretch>
          </a:blipFill>
        </p:spPr>
        <p:txBody>
          <a:bodyPr/>
          <a:lstStyle/>
          <a:p>
            <a:endParaRPr lang="en-US"/>
          </a:p>
        </p:txBody>
      </p:sp>
      <p:sp>
        <p:nvSpPr>
          <p:cNvPr id="6" name="Freeform 6"/>
          <p:cNvSpPr/>
          <p:nvPr/>
        </p:nvSpPr>
        <p:spPr>
          <a:xfrm>
            <a:off x="-4947185" y="514350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en-US"/>
          </a:p>
        </p:txBody>
      </p:sp>
      <p:sp>
        <p:nvSpPr>
          <p:cNvPr id="7" name="Freeform 7"/>
          <p:cNvSpPr/>
          <p:nvPr/>
        </p:nvSpPr>
        <p:spPr>
          <a:xfrm>
            <a:off x="3438817" y="5143500"/>
            <a:ext cx="11301259" cy="4463997"/>
          </a:xfrm>
          <a:custGeom>
            <a:avLst/>
            <a:gdLst/>
            <a:ahLst/>
            <a:cxnLst/>
            <a:rect l="l" t="t" r="r" b="b"/>
            <a:pathLst>
              <a:path w="11301259" h="4463997">
                <a:moveTo>
                  <a:pt x="0" y="0"/>
                </a:moveTo>
                <a:lnTo>
                  <a:pt x="11301259" y="0"/>
                </a:lnTo>
                <a:lnTo>
                  <a:pt x="11301259" y="4463997"/>
                </a:lnTo>
                <a:lnTo>
                  <a:pt x="0" y="4463997"/>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1259158"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9" name="TextBox 9"/>
          <p:cNvSpPr txBox="1"/>
          <p:nvPr/>
        </p:nvSpPr>
        <p:spPr>
          <a:xfrm>
            <a:off x="388774" y="1528044"/>
            <a:ext cx="13394755" cy="841665"/>
          </a:xfrm>
          <a:prstGeom prst="rect">
            <a:avLst/>
          </a:prstGeom>
        </p:spPr>
        <p:txBody>
          <a:bodyPr lIns="0" tIns="0" rIns="0" bIns="0" rtlCol="0" anchor="t">
            <a:spAutoFit/>
          </a:bodyPr>
          <a:lstStyle/>
          <a:p>
            <a:pPr marL="0" lvl="0" indent="0" algn="l">
              <a:lnSpc>
                <a:spcPts val="6452"/>
              </a:lnSpc>
              <a:spcBef>
                <a:spcPct val="0"/>
              </a:spcBef>
            </a:pPr>
            <a:r>
              <a:rPr lang="en-US" sz="6087">
                <a:solidFill>
                  <a:srgbClr val="FFFFFF"/>
                </a:solidFill>
                <a:latin typeface="Anton"/>
                <a:ea typeface="Anton"/>
                <a:cs typeface="Anton"/>
                <a:sym typeface="Anton"/>
              </a:rPr>
              <a:t>XỬ LÝ DỮ LIỆU</a:t>
            </a:r>
          </a:p>
        </p:txBody>
      </p:sp>
      <p:sp>
        <p:nvSpPr>
          <p:cNvPr id="10" name="TextBox 10"/>
          <p:cNvSpPr txBox="1"/>
          <p:nvPr/>
        </p:nvSpPr>
        <p:spPr>
          <a:xfrm>
            <a:off x="376864" y="3786536"/>
            <a:ext cx="17425166" cy="1617122"/>
          </a:xfrm>
          <a:prstGeom prst="rect">
            <a:avLst/>
          </a:prstGeom>
        </p:spPr>
        <p:txBody>
          <a:bodyPr lIns="0" tIns="0" rIns="0" bIns="0" rtlCol="0" anchor="t">
            <a:spAutoFit/>
          </a:bodyPr>
          <a:lstStyle/>
          <a:p>
            <a:pPr algn="just">
              <a:lnSpc>
                <a:spcPts val="4317"/>
              </a:lnSpc>
            </a:pPr>
            <a:r>
              <a:rPr lang="en-US" sz="3083">
                <a:solidFill>
                  <a:srgbClr val="10D3F9"/>
                </a:solidFill>
                <a:latin typeface="Tomorrow"/>
                <a:ea typeface="Tomorrow"/>
                <a:cs typeface="Tomorrow"/>
                <a:sym typeface="Tomorrow"/>
              </a:rPr>
              <a:t>Các thông tin nhãn dán về toạ độ bounding box được trích xuất tương ứng với ảnh</a:t>
            </a:r>
          </a:p>
          <a:p>
            <a:pPr algn="just">
              <a:lnSpc>
                <a:spcPts val="4317"/>
              </a:lnSpc>
            </a:pPr>
            <a:r>
              <a:rPr lang="en-US" sz="3083">
                <a:solidFill>
                  <a:srgbClr val="10D3F9"/>
                </a:solidFill>
                <a:latin typeface="Tomorrow"/>
                <a:ea typeface="Tomorrow"/>
                <a:cs typeface="Tomorrow"/>
                <a:sym typeface="Tomorrow"/>
              </a:rPr>
              <a:t>Dữ liệu này sẽ được chuyển thành một DataFrame và lưu vào file CSV để sử dụng sau này</a:t>
            </a:r>
          </a:p>
          <a:p>
            <a:pPr marL="0" lvl="0" indent="0" algn="just">
              <a:lnSpc>
                <a:spcPts val="4317"/>
              </a:lnSpc>
              <a:spcBef>
                <a:spcPct val="0"/>
              </a:spcBef>
            </a:pPr>
            <a:endParaRPr lang="en-US" sz="3083">
              <a:solidFill>
                <a:srgbClr val="10D3F9"/>
              </a:solidFill>
              <a:latin typeface="Tomorrow"/>
              <a:ea typeface="Tomorrow"/>
              <a:cs typeface="Tomorrow"/>
              <a:sym typeface="Tomorrow"/>
            </a:endParaRPr>
          </a:p>
        </p:txBody>
      </p:sp>
      <p:sp>
        <p:nvSpPr>
          <p:cNvPr id="11" name="TextBox 11"/>
          <p:cNvSpPr txBox="1"/>
          <p:nvPr/>
        </p:nvSpPr>
        <p:spPr>
          <a:xfrm>
            <a:off x="376864" y="2725173"/>
            <a:ext cx="3188536" cy="696373"/>
          </a:xfrm>
          <a:prstGeom prst="rect">
            <a:avLst/>
          </a:prstGeom>
        </p:spPr>
        <p:txBody>
          <a:bodyPr lIns="0" tIns="0" rIns="0" bIns="0" rtlCol="0" anchor="t">
            <a:spAutoFit/>
          </a:bodyPr>
          <a:lstStyle/>
          <a:p>
            <a:pPr algn="ctr">
              <a:lnSpc>
                <a:spcPts val="5717"/>
              </a:lnSpc>
              <a:spcBef>
                <a:spcPct val="0"/>
              </a:spcBef>
            </a:pPr>
            <a:r>
              <a:rPr lang="en-US" sz="4083">
                <a:solidFill>
                  <a:srgbClr val="4ADEDD"/>
                </a:solidFill>
                <a:latin typeface="Anton"/>
                <a:ea typeface="Anton"/>
                <a:cs typeface="Anton"/>
                <a:sym typeface="Anton"/>
              </a:rPr>
              <a:t>XỬ LÝ NHÃN DÁN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1771961" y="-3514501"/>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en-US"/>
          </a:p>
        </p:txBody>
      </p:sp>
      <p:sp>
        <p:nvSpPr>
          <p:cNvPr id="5" name="Freeform 5"/>
          <p:cNvSpPr/>
          <p:nvPr/>
        </p:nvSpPr>
        <p:spPr>
          <a:xfrm>
            <a:off x="-2967382" y="2193340"/>
            <a:ext cx="9272016" cy="8229600"/>
          </a:xfrm>
          <a:custGeom>
            <a:avLst/>
            <a:gdLst/>
            <a:ahLst/>
            <a:cxnLst/>
            <a:rect l="l" t="t" r="r" b="b"/>
            <a:pathLst>
              <a:path w="9272016" h="8229600">
                <a:moveTo>
                  <a:pt x="0" y="0"/>
                </a:moveTo>
                <a:lnTo>
                  <a:pt x="9272016" y="0"/>
                </a:lnTo>
                <a:lnTo>
                  <a:pt x="9272016" y="8229600"/>
                </a:lnTo>
                <a:lnTo>
                  <a:pt x="0" y="8229600"/>
                </a:lnTo>
                <a:lnTo>
                  <a:pt x="0" y="0"/>
                </a:lnTo>
                <a:close/>
              </a:path>
            </a:pathLst>
          </a:custGeom>
          <a:blipFill>
            <a:blip r:embed="rId6">
              <a:alphaModFix amt="29000"/>
            </a:blip>
            <a:stretch>
              <a:fillRect/>
            </a:stretch>
          </a:blipFill>
        </p:spPr>
        <p:txBody>
          <a:bodyPr/>
          <a:lstStyle/>
          <a:p>
            <a:endParaRPr lang="en-US"/>
          </a:p>
        </p:txBody>
      </p:sp>
      <p:sp>
        <p:nvSpPr>
          <p:cNvPr id="6" name="Freeform 6"/>
          <p:cNvSpPr/>
          <p:nvPr/>
        </p:nvSpPr>
        <p:spPr>
          <a:xfrm>
            <a:off x="-4947185" y="514350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en-US"/>
          </a:p>
        </p:txBody>
      </p:sp>
      <p:sp>
        <p:nvSpPr>
          <p:cNvPr id="7" name="Freeform 7"/>
          <p:cNvSpPr/>
          <p:nvPr/>
        </p:nvSpPr>
        <p:spPr>
          <a:xfrm>
            <a:off x="4161109" y="5177618"/>
            <a:ext cx="9965782" cy="4650698"/>
          </a:xfrm>
          <a:custGeom>
            <a:avLst/>
            <a:gdLst/>
            <a:ahLst/>
            <a:cxnLst/>
            <a:rect l="l" t="t" r="r" b="b"/>
            <a:pathLst>
              <a:path w="9965782" h="4650698">
                <a:moveTo>
                  <a:pt x="0" y="0"/>
                </a:moveTo>
                <a:lnTo>
                  <a:pt x="9965782" y="0"/>
                </a:lnTo>
                <a:lnTo>
                  <a:pt x="9965782" y="4650698"/>
                </a:lnTo>
                <a:lnTo>
                  <a:pt x="0" y="4650698"/>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1259158"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9" name="TextBox 9"/>
          <p:cNvSpPr txBox="1"/>
          <p:nvPr/>
        </p:nvSpPr>
        <p:spPr>
          <a:xfrm>
            <a:off x="388774" y="1528044"/>
            <a:ext cx="13394755" cy="841665"/>
          </a:xfrm>
          <a:prstGeom prst="rect">
            <a:avLst/>
          </a:prstGeom>
        </p:spPr>
        <p:txBody>
          <a:bodyPr lIns="0" tIns="0" rIns="0" bIns="0" rtlCol="0" anchor="t">
            <a:spAutoFit/>
          </a:bodyPr>
          <a:lstStyle/>
          <a:p>
            <a:pPr marL="0" lvl="0" indent="0" algn="l">
              <a:lnSpc>
                <a:spcPts val="6452"/>
              </a:lnSpc>
              <a:spcBef>
                <a:spcPct val="0"/>
              </a:spcBef>
            </a:pPr>
            <a:r>
              <a:rPr lang="en-US" sz="6087">
                <a:solidFill>
                  <a:srgbClr val="FFFFFF"/>
                </a:solidFill>
                <a:latin typeface="Anton"/>
                <a:ea typeface="Anton"/>
                <a:cs typeface="Anton"/>
                <a:sym typeface="Anton"/>
              </a:rPr>
              <a:t>XỬ LÝ DỮ LIỆU</a:t>
            </a:r>
          </a:p>
        </p:txBody>
      </p:sp>
      <p:sp>
        <p:nvSpPr>
          <p:cNvPr id="10" name="TextBox 10"/>
          <p:cNvSpPr txBox="1"/>
          <p:nvPr/>
        </p:nvSpPr>
        <p:spPr>
          <a:xfrm>
            <a:off x="376864" y="3786536"/>
            <a:ext cx="17425166" cy="1617122"/>
          </a:xfrm>
          <a:prstGeom prst="rect">
            <a:avLst/>
          </a:prstGeom>
        </p:spPr>
        <p:txBody>
          <a:bodyPr lIns="0" tIns="0" rIns="0" bIns="0" rtlCol="0" anchor="t">
            <a:spAutoFit/>
          </a:bodyPr>
          <a:lstStyle/>
          <a:p>
            <a:pPr algn="just">
              <a:lnSpc>
                <a:spcPts val="4317"/>
              </a:lnSpc>
            </a:pPr>
            <a:r>
              <a:rPr lang="en-US" sz="3083">
                <a:solidFill>
                  <a:srgbClr val="10D3F9"/>
                </a:solidFill>
                <a:latin typeface="Tomorrow"/>
                <a:ea typeface="Tomorrow"/>
                <a:cs typeface="Tomorrow"/>
                <a:sym typeface="Tomorrow"/>
              </a:rPr>
              <a:t>Các thông tin nhãn dán về toạ độ bounding box được trích xuất tương ứng với ảnh</a:t>
            </a:r>
          </a:p>
          <a:p>
            <a:pPr algn="just">
              <a:lnSpc>
                <a:spcPts val="4317"/>
              </a:lnSpc>
            </a:pPr>
            <a:r>
              <a:rPr lang="en-US" sz="3083">
                <a:solidFill>
                  <a:srgbClr val="10D3F9"/>
                </a:solidFill>
                <a:latin typeface="Tomorrow"/>
                <a:ea typeface="Tomorrow"/>
                <a:cs typeface="Tomorrow"/>
                <a:sym typeface="Tomorrow"/>
              </a:rPr>
              <a:t>Dữ liệu này sẽ được chuyển thành một DataFrame và lưu vào file CSV để sử dụng sau này</a:t>
            </a:r>
          </a:p>
          <a:p>
            <a:pPr marL="0" lvl="0" indent="0" algn="just">
              <a:lnSpc>
                <a:spcPts val="4317"/>
              </a:lnSpc>
              <a:spcBef>
                <a:spcPct val="0"/>
              </a:spcBef>
            </a:pPr>
            <a:endParaRPr lang="en-US" sz="3083">
              <a:solidFill>
                <a:srgbClr val="10D3F9"/>
              </a:solidFill>
              <a:latin typeface="Tomorrow"/>
              <a:ea typeface="Tomorrow"/>
              <a:cs typeface="Tomorrow"/>
              <a:sym typeface="Tomorrow"/>
            </a:endParaRPr>
          </a:p>
        </p:txBody>
      </p:sp>
      <p:sp>
        <p:nvSpPr>
          <p:cNvPr id="11" name="TextBox 11"/>
          <p:cNvSpPr txBox="1"/>
          <p:nvPr/>
        </p:nvSpPr>
        <p:spPr>
          <a:xfrm>
            <a:off x="376864" y="2725173"/>
            <a:ext cx="3188536" cy="696373"/>
          </a:xfrm>
          <a:prstGeom prst="rect">
            <a:avLst/>
          </a:prstGeom>
        </p:spPr>
        <p:txBody>
          <a:bodyPr lIns="0" tIns="0" rIns="0" bIns="0" rtlCol="0" anchor="t">
            <a:spAutoFit/>
          </a:bodyPr>
          <a:lstStyle/>
          <a:p>
            <a:pPr algn="ctr">
              <a:lnSpc>
                <a:spcPts val="5717"/>
              </a:lnSpc>
              <a:spcBef>
                <a:spcPct val="0"/>
              </a:spcBef>
            </a:pPr>
            <a:r>
              <a:rPr lang="en-US" sz="4083">
                <a:solidFill>
                  <a:srgbClr val="4ADEDD"/>
                </a:solidFill>
                <a:latin typeface="Anton"/>
                <a:ea typeface="Anton"/>
                <a:cs typeface="Anton"/>
                <a:sym typeface="Anton"/>
              </a:rPr>
              <a:t>XỬ LÝ NHÃN DÁN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560629" y="-1882901"/>
            <a:ext cx="12919638" cy="12919638"/>
          </a:xfrm>
          <a:custGeom>
            <a:avLst/>
            <a:gdLst/>
            <a:ahLst/>
            <a:cxnLst/>
            <a:rect l="l" t="t" r="r" b="b"/>
            <a:pathLst>
              <a:path w="12919638" h="12919638">
                <a:moveTo>
                  <a:pt x="0" y="0"/>
                </a:moveTo>
                <a:lnTo>
                  <a:pt x="12919637" y="0"/>
                </a:lnTo>
                <a:lnTo>
                  <a:pt x="12919637" y="12919638"/>
                </a:lnTo>
                <a:lnTo>
                  <a:pt x="0" y="12919638"/>
                </a:lnTo>
                <a:lnTo>
                  <a:pt x="0" y="0"/>
                </a:lnTo>
                <a:close/>
              </a:path>
            </a:pathLst>
          </a:custGeom>
          <a:blipFill>
            <a:blip r:embed="rId3">
              <a:alphaModFix amt="24000"/>
            </a:blip>
            <a:stretch>
              <a:fillRect/>
            </a:stretch>
          </a:blipFill>
        </p:spPr>
        <p:txBody>
          <a:bodyPr/>
          <a:lstStyle/>
          <a:p>
            <a:endParaRPr lang="en-US"/>
          </a:p>
        </p:txBody>
      </p:sp>
      <p:sp>
        <p:nvSpPr>
          <p:cNvPr id="4" name="Freeform 4"/>
          <p:cNvSpPr/>
          <p:nvPr/>
        </p:nvSpPr>
        <p:spPr>
          <a:xfrm>
            <a:off x="-5258141" y="514350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61000"/>
            </a:blip>
            <a:stretch>
              <a:fillRect/>
            </a:stretch>
          </a:blipFill>
        </p:spPr>
        <p:txBody>
          <a:bodyPr/>
          <a:lstStyle/>
          <a:p>
            <a:endParaRPr lang="en-US"/>
          </a:p>
        </p:txBody>
      </p:sp>
      <p:sp>
        <p:nvSpPr>
          <p:cNvPr id="5" name="Freeform 5"/>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3783529" y="8696364"/>
            <a:ext cx="9477174" cy="3435475"/>
          </a:xfrm>
          <a:custGeom>
            <a:avLst/>
            <a:gdLst/>
            <a:ahLst/>
            <a:cxnLst/>
            <a:rect l="l" t="t" r="r" b="b"/>
            <a:pathLst>
              <a:path w="9477174" h="3435475">
                <a:moveTo>
                  <a:pt x="0" y="0"/>
                </a:moveTo>
                <a:lnTo>
                  <a:pt x="9477173" y="0"/>
                </a:lnTo>
                <a:lnTo>
                  <a:pt x="9477173" y="3435476"/>
                </a:lnTo>
                <a:lnTo>
                  <a:pt x="0" y="3435476"/>
                </a:lnTo>
                <a:lnTo>
                  <a:pt x="0" y="0"/>
                </a:lnTo>
                <a:close/>
              </a:path>
            </a:pathLst>
          </a:custGeom>
          <a:blipFill>
            <a:blip r:embed="rId7">
              <a:alphaModFix amt="57000"/>
            </a:blip>
            <a:stretch>
              <a:fillRect/>
            </a:stretch>
          </a:blipFill>
        </p:spPr>
        <p:txBody>
          <a:bodyPr/>
          <a:lstStyle/>
          <a:p>
            <a:endParaRPr lang="en-US"/>
          </a:p>
        </p:txBody>
      </p:sp>
      <p:sp>
        <p:nvSpPr>
          <p:cNvPr id="7" name="TextBox 7"/>
          <p:cNvSpPr txBox="1"/>
          <p:nvPr/>
        </p:nvSpPr>
        <p:spPr>
          <a:xfrm>
            <a:off x="376864" y="3786536"/>
            <a:ext cx="11861499" cy="3788822"/>
          </a:xfrm>
          <a:prstGeom prst="rect">
            <a:avLst/>
          </a:prstGeom>
        </p:spPr>
        <p:txBody>
          <a:bodyPr lIns="0" tIns="0" rIns="0" bIns="0" rtlCol="0" anchor="t">
            <a:spAutoFit/>
          </a:bodyPr>
          <a:lstStyle/>
          <a:p>
            <a:pPr algn="just">
              <a:lnSpc>
                <a:spcPts val="4317"/>
              </a:lnSpc>
            </a:pPr>
            <a:r>
              <a:rPr lang="en-US" sz="3083">
                <a:solidFill>
                  <a:srgbClr val="10D3F9"/>
                </a:solidFill>
                <a:latin typeface="Tomorrow"/>
                <a:ea typeface="Tomorrow"/>
                <a:cs typeface="Tomorrow"/>
                <a:sym typeface="Tomorrow"/>
              </a:rPr>
              <a:t>Đối với mô hình InceptionResNetV2:</a:t>
            </a:r>
          </a:p>
          <a:p>
            <a:pPr marL="665789" lvl="1" indent="-332894" algn="just">
              <a:lnSpc>
                <a:spcPts val="4317"/>
              </a:lnSpc>
              <a:buFont typeface="Arial"/>
              <a:buChar char="•"/>
            </a:pPr>
            <a:r>
              <a:rPr lang="en-US" sz="3083">
                <a:solidFill>
                  <a:srgbClr val="10D3F9"/>
                </a:solidFill>
                <a:latin typeface="Tomorrow"/>
                <a:ea typeface="Tomorrow"/>
                <a:cs typeface="Tomorrow"/>
                <a:sym typeface="Tomorrow"/>
              </a:rPr>
              <a:t>Kích thước ảnh được thay đổi về 224 x 224 cho phù hợp với mô hình</a:t>
            </a:r>
          </a:p>
          <a:p>
            <a:pPr marL="665789" lvl="1" indent="-332894" algn="just">
              <a:lnSpc>
                <a:spcPts val="4317"/>
              </a:lnSpc>
              <a:buFont typeface="Arial"/>
              <a:buChar char="•"/>
            </a:pPr>
            <a:r>
              <a:rPr lang="en-US" sz="3083">
                <a:solidFill>
                  <a:srgbClr val="10D3F9"/>
                </a:solidFill>
                <a:latin typeface="Tomorrow"/>
                <a:ea typeface="Tomorrow"/>
                <a:cs typeface="Tomorrow"/>
                <a:sym typeface="Tomorrow"/>
              </a:rPr>
              <a:t>Hình ảnh được đọc bằng OpenCV và chuyển thành mảng số với các giá trị pixel</a:t>
            </a:r>
          </a:p>
          <a:p>
            <a:pPr marL="665789" lvl="1" indent="-332894" algn="just">
              <a:lnSpc>
                <a:spcPts val="4317"/>
              </a:lnSpc>
              <a:buFont typeface="Arial"/>
              <a:buChar char="•"/>
            </a:pPr>
            <a:r>
              <a:rPr lang="en-US" sz="3083">
                <a:solidFill>
                  <a:srgbClr val="10D3F9"/>
                </a:solidFill>
                <a:latin typeface="Tomorrow"/>
                <a:ea typeface="Tomorrow"/>
                <a:cs typeface="Tomorrow"/>
                <a:sym typeface="Tomorrow"/>
              </a:rPr>
              <a:t>Chuẩn hoá các giá trị pixel bằng cách chia cho 255</a:t>
            </a:r>
          </a:p>
          <a:p>
            <a:pPr marL="0" lvl="0" indent="0" algn="just">
              <a:lnSpc>
                <a:spcPts val="4317"/>
              </a:lnSpc>
              <a:spcBef>
                <a:spcPct val="0"/>
              </a:spcBef>
            </a:pPr>
            <a:endParaRPr lang="en-US" sz="3083">
              <a:solidFill>
                <a:srgbClr val="10D3F9"/>
              </a:solidFill>
              <a:latin typeface="Tomorrow"/>
              <a:ea typeface="Tomorrow"/>
              <a:cs typeface="Tomorrow"/>
              <a:sym typeface="Tomorrow"/>
            </a:endParaRPr>
          </a:p>
        </p:txBody>
      </p:sp>
      <p:sp>
        <p:nvSpPr>
          <p:cNvPr id="8" name="Freeform 8"/>
          <p:cNvSpPr/>
          <p:nvPr/>
        </p:nvSpPr>
        <p:spPr>
          <a:xfrm>
            <a:off x="1403966" y="7450111"/>
            <a:ext cx="10239631" cy="1808189"/>
          </a:xfrm>
          <a:custGeom>
            <a:avLst/>
            <a:gdLst/>
            <a:ahLst/>
            <a:cxnLst/>
            <a:rect l="l" t="t" r="r" b="b"/>
            <a:pathLst>
              <a:path w="10239631" h="1808189">
                <a:moveTo>
                  <a:pt x="0" y="0"/>
                </a:moveTo>
                <a:lnTo>
                  <a:pt x="10239631" y="0"/>
                </a:lnTo>
                <a:lnTo>
                  <a:pt x="10239631" y="1808189"/>
                </a:lnTo>
                <a:lnTo>
                  <a:pt x="0" y="1808189"/>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0" name="TextBox 10"/>
          <p:cNvSpPr txBox="1"/>
          <p:nvPr/>
        </p:nvSpPr>
        <p:spPr>
          <a:xfrm>
            <a:off x="388774" y="2703083"/>
            <a:ext cx="2030385" cy="696373"/>
          </a:xfrm>
          <a:prstGeom prst="rect">
            <a:avLst/>
          </a:prstGeom>
        </p:spPr>
        <p:txBody>
          <a:bodyPr lIns="0" tIns="0" rIns="0" bIns="0" rtlCol="0" anchor="t">
            <a:spAutoFit/>
          </a:bodyPr>
          <a:lstStyle/>
          <a:p>
            <a:pPr algn="ctr">
              <a:lnSpc>
                <a:spcPts val="5717"/>
              </a:lnSpc>
              <a:spcBef>
                <a:spcPct val="0"/>
              </a:spcBef>
            </a:pPr>
            <a:r>
              <a:rPr lang="en-US" sz="4083">
                <a:solidFill>
                  <a:srgbClr val="4ADEDD"/>
                </a:solidFill>
                <a:latin typeface="Anton"/>
                <a:ea typeface="Anton"/>
                <a:cs typeface="Anton"/>
                <a:sym typeface="Anton"/>
              </a:rPr>
              <a:t>XỬ LÝ ẢNH</a:t>
            </a:r>
          </a:p>
        </p:txBody>
      </p:sp>
      <p:sp>
        <p:nvSpPr>
          <p:cNvPr id="11" name="TextBox 11"/>
          <p:cNvSpPr txBox="1"/>
          <p:nvPr/>
        </p:nvSpPr>
        <p:spPr>
          <a:xfrm>
            <a:off x="388774" y="1528044"/>
            <a:ext cx="13394755" cy="841665"/>
          </a:xfrm>
          <a:prstGeom prst="rect">
            <a:avLst/>
          </a:prstGeom>
        </p:spPr>
        <p:txBody>
          <a:bodyPr lIns="0" tIns="0" rIns="0" bIns="0" rtlCol="0" anchor="t">
            <a:spAutoFit/>
          </a:bodyPr>
          <a:lstStyle/>
          <a:p>
            <a:pPr marL="0" lvl="0" indent="0" algn="l">
              <a:lnSpc>
                <a:spcPts val="6452"/>
              </a:lnSpc>
              <a:spcBef>
                <a:spcPct val="0"/>
              </a:spcBef>
            </a:pPr>
            <a:r>
              <a:rPr lang="en-US" sz="6087">
                <a:solidFill>
                  <a:srgbClr val="FFFFFF"/>
                </a:solidFill>
                <a:latin typeface="Anton"/>
                <a:ea typeface="Anton"/>
                <a:cs typeface="Anton"/>
                <a:sym typeface="Anton"/>
              </a:rPr>
              <a:t>XỬ LÝ DỮ LIỆU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560629" y="-1882901"/>
            <a:ext cx="12919638" cy="12919638"/>
          </a:xfrm>
          <a:custGeom>
            <a:avLst/>
            <a:gdLst/>
            <a:ahLst/>
            <a:cxnLst/>
            <a:rect l="l" t="t" r="r" b="b"/>
            <a:pathLst>
              <a:path w="12919638" h="12919638">
                <a:moveTo>
                  <a:pt x="0" y="0"/>
                </a:moveTo>
                <a:lnTo>
                  <a:pt x="12919637" y="0"/>
                </a:lnTo>
                <a:lnTo>
                  <a:pt x="12919637" y="12919638"/>
                </a:lnTo>
                <a:lnTo>
                  <a:pt x="0" y="12919638"/>
                </a:lnTo>
                <a:lnTo>
                  <a:pt x="0" y="0"/>
                </a:lnTo>
                <a:close/>
              </a:path>
            </a:pathLst>
          </a:custGeom>
          <a:blipFill>
            <a:blip r:embed="rId3">
              <a:alphaModFix amt="24000"/>
            </a:blip>
            <a:stretch>
              <a:fillRect/>
            </a:stretch>
          </a:blipFill>
        </p:spPr>
        <p:txBody>
          <a:bodyPr/>
          <a:lstStyle/>
          <a:p>
            <a:endParaRPr lang="en-US"/>
          </a:p>
        </p:txBody>
      </p:sp>
      <p:sp>
        <p:nvSpPr>
          <p:cNvPr id="4" name="Freeform 4"/>
          <p:cNvSpPr/>
          <p:nvPr/>
        </p:nvSpPr>
        <p:spPr>
          <a:xfrm>
            <a:off x="-5258141" y="514350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61000"/>
            </a:blip>
            <a:stretch>
              <a:fillRect/>
            </a:stretch>
          </a:blipFill>
        </p:spPr>
        <p:txBody>
          <a:bodyPr/>
          <a:lstStyle/>
          <a:p>
            <a:endParaRPr lang="en-US"/>
          </a:p>
        </p:txBody>
      </p:sp>
      <p:sp>
        <p:nvSpPr>
          <p:cNvPr id="5" name="Freeform 5"/>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3783529" y="8696364"/>
            <a:ext cx="9477174" cy="3435475"/>
          </a:xfrm>
          <a:custGeom>
            <a:avLst/>
            <a:gdLst/>
            <a:ahLst/>
            <a:cxnLst/>
            <a:rect l="l" t="t" r="r" b="b"/>
            <a:pathLst>
              <a:path w="9477174" h="3435475">
                <a:moveTo>
                  <a:pt x="0" y="0"/>
                </a:moveTo>
                <a:lnTo>
                  <a:pt x="9477173" y="0"/>
                </a:lnTo>
                <a:lnTo>
                  <a:pt x="9477173" y="3435476"/>
                </a:lnTo>
                <a:lnTo>
                  <a:pt x="0" y="3435476"/>
                </a:lnTo>
                <a:lnTo>
                  <a:pt x="0" y="0"/>
                </a:lnTo>
                <a:close/>
              </a:path>
            </a:pathLst>
          </a:custGeom>
          <a:blipFill>
            <a:blip r:embed="rId7">
              <a:alphaModFix amt="57000"/>
            </a:blip>
            <a:stretch>
              <a:fillRect/>
            </a:stretch>
          </a:blipFill>
        </p:spPr>
        <p:txBody>
          <a:bodyPr/>
          <a:lstStyle/>
          <a:p>
            <a:endParaRPr lang="en-US"/>
          </a:p>
        </p:txBody>
      </p:sp>
      <p:sp>
        <p:nvSpPr>
          <p:cNvPr id="7" name="Freeform 7"/>
          <p:cNvSpPr/>
          <p:nvPr/>
        </p:nvSpPr>
        <p:spPr>
          <a:xfrm>
            <a:off x="1253966" y="4963233"/>
            <a:ext cx="4392770" cy="3294577"/>
          </a:xfrm>
          <a:custGeom>
            <a:avLst/>
            <a:gdLst/>
            <a:ahLst/>
            <a:cxnLst/>
            <a:rect l="l" t="t" r="r" b="b"/>
            <a:pathLst>
              <a:path w="4392770" h="3294577">
                <a:moveTo>
                  <a:pt x="0" y="0"/>
                </a:moveTo>
                <a:lnTo>
                  <a:pt x="4392770" y="0"/>
                </a:lnTo>
                <a:lnTo>
                  <a:pt x="4392770" y="3294578"/>
                </a:lnTo>
                <a:lnTo>
                  <a:pt x="0" y="3294578"/>
                </a:lnTo>
                <a:lnTo>
                  <a:pt x="0" y="0"/>
                </a:lnTo>
                <a:close/>
              </a:path>
            </a:pathLst>
          </a:custGeom>
          <a:blipFill>
            <a:blip r:embed="rId8"/>
            <a:stretch>
              <a:fillRect/>
            </a:stretch>
          </a:blipFill>
        </p:spPr>
        <p:txBody>
          <a:bodyPr/>
          <a:lstStyle/>
          <a:p>
            <a:endParaRPr lang="en-US"/>
          </a:p>
        </p:txBody>
      </p:sp>
      <p:sp>
        <p:nvSpPr>
          <p:cNvPr id="8" name="Freeform 8"/>
          <p:cNvSpPr/>
          <p:nvPr/>
        </p:nvSpPr>
        <p:spPr>
          <a:xfrm>
            <a:off x="7879028" y="5347672"/>
            <a:ext cx="2529945" cy="2525700"/>
          </a:xfrm>
          <a:custGeom>
            <a:avLst/>
            <a:gdLst/>
            <a:ahLst/>
            <a:cxnLst/>
            <a:rect l="l" t="t" r="r" b="b"/>
            <a:pathLst>
              <a:path w="2529945" h="2525700">
                <a:moveTo>
                  <a:pt x="0" y="0"/>
                </a:moveTo>
                <a:lnTo>
                  <a:pt x="2529944" y="0"/>
                </a:lnTo>
                <a:lnTo>
                  <a:pt x="2529944" y="2525700"/>
                </a:lnTo>
                <a:lnTo>
                  <a:pt x="0" y="2525700"/>
                </a:lnTo>
                <a:lnTo>
                  <a:pt x="0" y="0"/>
                </a:lnTo>
                <a:close/>
              </a:path>
            </a:pathLst>
          </a:custGeom>
          <a:blipFill>
            <a:blip r:embed="rId9"/>
            <a:stretch>
              <a:fillRect/>
            </a:stretch>
          </a:blipFill>
        </p:spPr>
        <p:txBody>
          <a:bodyPr/>
          <a:lstStyle/>
          <a:p>
            <a:endParaRPr lang="en-US"/>
          </a:p>
        </p:txBody>
      </p:sp>
      <p:sp>
        <p:nvSpPr>
          <p:cNvPr id="9" name="Freeform 9"/>
          <p:cNvSpPr/>
          <p:nvPr/>
        </p:nvSpPr>
        <p:spPr>
          <a:xfrm>
            <a:off x="12542302" y="5392567"/>
            <a:ext cx="5623420" cy="2435910"/>
          </a:xfrm>
          <a:custGeom>
            <a:avLst/>
            <a:gdLst/>
            <a:ahLst/>
            <a:cxnLst/>
            <a:rect l="l" t="t" r="r" b="b"/>
            <a:pathLst>
              <a:path w="5623420" h="2435910">
                <a:moveTo>
                  <a:pt x="0" y="0"/>
                </a:moveTo>
                <a:lnTo>
                  <a:pt x="5623420" y="0"/>
                </a:lnTo>
                <a:lnTo>
                  <a:pt x="5623420" y="2435910"/>
                </a:lnTo>
                <a:lnTo>
                  <a:pt x="0" y="2435910"/>
                </a:lnTo>
                <a:lnTo>
                  <a:pt x="0" y="0"/>
                </a:lnTo>
                <a:close/>
              </a:path>
            </a:pathLst>
          </a:custGeom>
          <a:blipFill>
            <a:blip r:embed="rId10"/>
            <a:stretch>
              <a:fillRect/>
            </a:stretch>
          </a:blipFill>
        </p:spPr>
        <p:txBody>
          <a:bodyPr/>
          <a:lstStyle/>
          <a:p>
            <a:endParaRPr lang="en-US"/>
          </a:p>
        </p:txBody>
      </p:sp>
      <p:sp>
        <p:nvSpPr>
          <p:cNvPr id="10" name="TextBox 10"/>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1" name="TextBox 11"/>
          <p:cNvSpPr txBox="1"/>
          <p:nvPr/>
        </p:nvSpPr>
        <p:spPr>
          <a:xfrm>
            <a:off x="388774" y="2703083"/>
            <a:ext cx="2030385" cy="696373"/>
          </a:xfrm>
          <a:prstGeom prst="rect">
            <a:avLst/>
          </a:prstGeom>
        </p:spPr>
        <p:txBody>
          <a:bodyPr lIns="0" tIns="0" rIns="0" bIns="0" rtlCol="0" anchor="t">
            <a:spAutoFit/>
          </a:bodyPr>
          <a:lstStyle/>
          <a:p>
            <a:pPr algn="ctr">
              <a:lnSpc>
                <a:spcPts val="5717"/>
              </a:lnSpc>
              <a:spcBef>
                <a:spcPct val="0"/>
              </a:spcBef>
            </a:pPr>
            <a:r>
              <a:rPr lang="en-US" sz="4083">
                <a:solidFill>
                  <a:srgbClr val="4ADEDD"/>
                </a:solidFill>
                <a:latin typeface="Anton"/>
                <a:ea typeface="Anton"/>
                <a:cs typeface="Anton"/>
                <a:sym typeface="Anton"/>
              </a:rPr>
              <a:t>XỬ LÝ ẢNH</a:t>
            </a:r>
          </a:p>
        </p:txBody>
      </p:sp>
      <p:sp>
        <p:nvSpPr>
          <p:cNvPr id="12" name="TextBox 12"/>
          <p:cNvSpPr txBox="1"/>
          <p:nvPr/>
        </p:nvSpPr>
        <p:spPr>
          <a:xfrm>
            <a:off x="388774" y="1528044"/>
            <a:ext cx="13394755" cy="841665"/>
          </a:xfrm>
          <a:prstGeom prst="rect">
            <a:avLst/>
          </a:prstGeom>
        </p:spPr>
        <p:txBody>
          <a:bodyPr lIns="0" tIns="0" rIns="0" bIns="0" rtlCol="0" anchor="t">
            <a:spAutoFit/>
          </a:bodyPr>
          <a:lstStyle/>
          <a:p>
            <a:pPr marL="0" lvl="0" indent="0" algn="l">
              <a:lnSpc>
                <a:spcPts val="6452"/>
              </a:lnSpc>
              <a:spcBef>
                <a:spcPct val="0"/>
              </a:spcBef>
            </a:pPr>
            <a:r>
              <a:rPr lang="en-US" sz="6087">
                <a:solidFill>
                  <a:srgbClr val="FFFFFF"/>
                </a:solidFill>
                <a:latin typeface="Anton"/>
                <a:ea typeface="Anton"/>
                <a:cs typeface="Anton"/>
                <a:sym typeface="Anton"/>
              </a:rPr>
              <a:t>XỬ LÝ DỮ LIỆU</a:t>
            </a:r>
          </a:p>
        </p:txBody>
      </p:sp>
      <p:sp>
        <p:nvSpPr>
          <p:cNvPr id="13" name="TextBox 13"/>
          <p:cNvSpPr txBox="1"/>
          <p:nvPr/>
        </p:nvSpPr>
        <p:spPr>
          <a:xfrm>
            <a:off x="7473227" y="8727028"/>
            <a:ext cx="3341546" cy="531272"/>
          </a:xfrm>
          <a:prstGeom prst="rect">
            <a:avLst/>
          </a:prstGeom>
        </p:spPr>
        <p:txBody>
          <a:bodyPr lIns="0" tIns="0" rIns="0" bIns="0" rtlCol="0" anchor="t">
            <a:spAutoFit/>
          </a:bodyPr>
          <a:lstStyle/>
          <a:p>
            <a:pPr marL="0" lvl="0" indent="0" algn="just">
              <a:lnSpc>
                <a:spcPts val="4317"/>
              </a:lnSpc>
              <a:spcBef>
                <a:spcPct val="0"/>
              </a:spcBef>
            </a:pPr>
            <a:r>
              <a:rPr lang="en-US" sz="3083">
                <a:solidFill>
                  <a:srgbClr val="10D3F9"/>
                </a:solidFill>
                <a:latin typeface="Tomorrow"/>
                <a:ea typeface="Tomorrow"/>
                <a:cs typeface="Tomorrow"/>
                <a:sym typeface="Tomorrow"/>
              </a:rPr>
              <a:t>QUÁ TRÌNH XỬ LÝ </a:t>
            </a:r>
          </a:p>
        </p:txBody>
      </p:sp>
      <p:sp>
        <p:nvSpPr>
          <p:cNvPr id="14" name="TextBox 14"/>
          <p:cNvSpPr txBox="1"/>
          <p:nvPr/>
        </p:nvSpPr>
        <p:spPr>
          <a:xfrm>
            <a:off x="376864" y="3770931"/>
            <a:ext cx="11861499" cy="531272"/>
          </a:xfrm>
          <a:prstGeom prst="rect">
            <a:avLst/>
          </a:prstGeom>
        </p:spPr>
        <p:txBody>
          <a:bodyPr lIns="0" tIns="0" rIns="0" bIns="0" rtlCol="0" anchor="t">
            <a:spAutoFit/>
          </a:bodyPr>
          <a:lstStyle/>
          <a:p>
            <a:pPr marL="0" lvl="0" indent="0" algn="just">
              <a:lnSpc>
                <a:spcPts val="4317"/>
              </a:lnSpc>
              <a:spcBef>
                <a:spcPct val="0"/>
              </a:spcBef>
            </a:pPr>
            <a:r>
              <a:rPr lang="en-US" sz="3083">
                <a:solidFill>
                  <a:srgbClr val="10D3F9"/>
                </a:solidFill>
                <a:latin typeface="Tomorrow"/>
                <a:ea typeface="Tomorrow"/>
                <a:cs typeface="Tomorrow"/>
                <a:sym typeface="Tomorrow"/>
              </a:rPr>
              <a:t>Đối với mô hình InceptionResNetV2</a:t>
            </a:r>
          </a:p>
        </p:txBody>
      </p:sp>
      <p:sp>
        <p:nvSpPr>
          <p:cNvPr id="15" name="AutoShape 15"/>
          <p:cNvSpPr/>
          <p:nvPr/>
        </p:nvSpPr>
        <p:spPr>
          <a:xfrm>
            <a:off x="6203647" y="6629572"/>
            <a:ext cx="1188271" cy="0"/>
          </a:xfrm>
          <a:prstGeom prst="line">
            <a:avLst/>
          </a:prstGeom>
          <a:ln w="38100" cap="flat">
            <a:solidFill>
              <a:srgbClr val="FFFFFF"/>
            </a:solidFill>
            <a:prstDash val="solid"/>
            <a:headEnd type="none" w="sm" len="sm"/>
            <a:tailEnd type="arrow" w="med" len="sm"/>
          </a:ln>
        </p:spPr>
        <p:txBody>
          <a:bodyPr/>
          <a:lstStyle/>
          <a:p>
            <a:endParaRPr lang="en-US"/>
          </a:p>
        </p:txBody>
      </p:sp>
      <p:sp>
        <p:nvSpPr>
          <p:cNvPr id="16" name="AutoShape 16"/>
          <p:cNvSpPr/>
          <p:nvPr/>
        </p:nvSpPr>
        <p:spPr>
          <a:xfrm>
            <a:off x="10881502" y="6610522"/>
            <a:ext cx="1188271" cy="0"/>
          </a:xfrm>
          <a:prstGeom prst="line">
            <a:avLst/>
          </a:prstGeom>
          <a:ln w="38100" cap="flat">
            <a:solidFill>
              <a:srgbClr val="FFFFFF"/>
            </a:solidFill>
            <a:prstDash val="solid"/>
            <a:headEnd type="none" w="sm" len="sm"/>
            <a:tailEnd type="arrow" w="med" len="sm"/>
          </a:ln>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710002" y="0"/>
            <a:ext cx="21765062" cy="10287000"/>
          </a:xfrm>
          <a:custGeom>
            <a:avLst/>
            <a:gdLst/>
            <a:ahLst/>
            <a:cxnLst/>
            <a:rect l="l" t="t" r="r" b="b"/>
            <a:pathLst>
              <a:path w="21765062" h="10287000">
                <a:moveTo>
                  <a:pt x="0" y="0"/>
                </a:moveTo>
                <a:lnTo>
                  <a:pt x="21765062" y="0"/>
                </a:lnTo>
                <a:lnTo>
                  <a:pt x="21765062" y="10287000"/>
                </a:lnTo>
                <a:lnTo>
                  <a:pt x="0" y="10287000"/>
                </a:lnTo>
                <a:lnTo>
                  <a:pt x="0" y="0"/>
                </a:lnTo>
                <a:close/>
              </a:path>
            </a:pathLst>
          </a:custGeom>
          <a:blipFill>
            <a:blip r:embed="rId3"/>
            <a:stretch>
              <a:fillRect l="-9834" t="-68371" r="-2059" b="-68371"/>
            </a:stretch>
          </a:blipFill>
        </p:spPr>
        <p:txBody>
          <a:bodyPr/>
          <a:lstStyle/>
          <a:p>
            <a:endParaRPr lang="en-US"/>
          </a:p>
        </p:txBody>
      </p:sp>
      <p:sp>
        <p:nvSpPr>
          <p:cNvPr id="4" name="Freeform 4"/>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023995" y="3939722"/>
            <a:ext cx="3875673" cy="7329878"/>
          </a:xfrm>
          <a:custGeom>
            <a:avLst/>
            <a:gdLst/>
            <a:ahLst/>
            <a:cxnLst/>
            <a:rect l="l" t="t" r="r" b="b"/>
            <a:pathLst>
              <a:path w="3875673" h="7329878">
                <a:moveTo>
                  <a:pt x="0" y="0"/>
                </a:moveTo>
                <a:lnTo>
                  <a:pt x="3875674" y="0"/>
                </a:lnTo>
                <a:lnTo>
                  <a:pt x="3875674" y="7329878"/>
                </a:lnTo>
                <a:lnTo>
                  <a:pt x="0" y="7329878"/>
                </a:lnTo>
                <a:lnTo>
                  <a:pt x="0" y="0"/>
                </a:lnTo>
                <a:close/>
              </a:path>
            </a:pathLst>
          </a:custGeom>
          <a:blipFill>
            <a:blip r:embed="rId6">
              <a:alphaModFix amt="18000"/>
            </a:blip>
            <a:stretch>
              <a:fillRect/>
            </a:stretch>
          </a:blipFill>
        </p:spPr>
        <p:txBody>
          <a:bodyPr/>
          <a:lstStyle/>
          <a:p>
            <a:endParaRPr lang="en-US"/>
          </a:p>
        </p:txBody>
      </p:sp>
      <p:sp>
        <p:nvSpPr>
          <p:cNvPr id="6" name="TextBox 6"/>
          <p:cNvSpPr txBox="1"/>
          <p:nvPr/>
        </p:nvSpPr>
        <p:spPr>
          <a:xfrm>
            <a:off x="220908" y="1582566"/>
            <a:ext cx="8923092" cy="1316259"/>
          </a:xfrm>
          <a:prstGeom prst="rect">
            <a:avLst/>
          </a:prstGeom>
        </p:spPr>
        <p:txBody>
          <a:bodyPr lIns="0" tIns="0" rIns="0" bIns="0" rtlCol="0" anchor="t">
            <a:spAutoFit/>
          </a:bodyPr>
          <a:lstStyle/>
          <a:p>
            <a:pPr algn="ctr">
              <a:lnSpc>
                <a:spcPts val="10056"/>
              </a:lnSpc>
            </a:pPr>
            <a:r>
              <a:rPr lang="en-US" sz="9487">
                <a:solidFill>
                  <a:srgbClr val="FFFFFF"/>
                </a:solidFill>
                <a:latin typeface="Anton"/>
                <a:ea typeface="Anton"/>
                <a:cs typeface="Anton"/>
                <a:sym typeface="Anton"/>
              </a:rPr>
              <a:t>GIỚI THIỆU BÀI TOÁN</a:t>
            </a:r>
          </a:p>
        </p:txBody>
      </p:sp>
      <p:sp>
        <p:nvSpPr>
          <p:cNvPr id="7" name="Freeform 7"/>
          <p:cNvSpPr/>
          <p:nvPr/>
        </p:nvSpPr>
        <p:spPr>
          <a:xfrm>
            <a:off x="-3940086" y="681871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7">
              <a:alphaModFix amt="57000"/>
            </a:blip>
            <a:stretch>
              <a:fillRect/>
            </a:stretch>
          </a:blipFill>
        </p:spPr>
        <p:txBody>
          <a:bodyPr/>
          <a:lstStyle/>
          <a:p>
            <a:endParaRPr lang="en-US"/>
          </a:p>
        </p:txBody>
      </p:sp>
      <p:sp>
        <p:nvSpPr>
          <p:cNvPr id="8" name="Freeform 8"/>
          <p:cNvSpPr/>
          <p:nvPr/>
        </p:nvSpPr>
        <p:spPr>
          <a:xfrm>
            <a:off x="15054726" y="4173652"/>
            <a:ext cx="3875673" cy="7329878"/>
          </a:xfrm>
          <a:custGeom>
            <a:avLst/>
            <a:gdLst/>
            <a:ahLst/>
            <a:cxnLst/>
            <a:rect l="l" t="t" r="r" b="b"/>
            <a:pathLst>
              <a:path w="3875673" h="7329878">
                <a:moveTo>
                  <a:pt x="0" y="0"/>
                </a:moveTo>
                <a:lnTo>
                  <a:pt x="3875673" y="0"/>
                </a:lnTo>
                <a:lnTo>
                  <a:pt x="3875673" y="7329878"/>
                </a:lnTo>
                <a:lnTo>
                  <a:pt x="0" y="7329878"/>
                </a:lnTo>
                <a:lnTo>
                  <a:pt x="0" y="0"/>
                </a:lnTo>
                <a:close/>
              </a:path>
            </a:pathLst>
          </a:custGeom>
          <a:blipFill>
            <a:blip r:embed="rId6">
              <a:alphaModFix amt="18000"/>
            </a:blip>
            <a:stretch>
              <a:fillRect/>
            </a:stretch>
          </a:blipFill>
        </p:spPr>
        <p:txBody>
          <a:bodyPr/>
          <a:lstStyle/>
          <a:p>
            <a:endParaRPr lang="en-US"/>
          </a:p>
        </p:txBody>
      </p:sp>
      <p:sp>
        <p:nvSpPr>
          <p:cNvPr id="9" name="Freeform 9"/>
          <p:cNvSpPr/>
          <p:nvPr/>
        </p:nvSpPr>
        <p:spPr>
          <a:xfrm>
            <a:off x="12629204" y="-2778802"/>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7">
              <a:alphaModFix amt="40000"/>
            </a:blip>
            <a:stretch>
              <a:fillRect/>
            </a:stretch>
          </a:blipFill>
        </p:spPr>
        <p:txBody>
          <a:bodyPr/>
          <a:lstStyle/>
          <a:p>
            <a:endParaRPr lang="en-US"/>
          </a:p>
        </p:txBody>
      </p:sp>
      <p:sp>
        <p:nvSpPr>
          <p:cNvPr id="10" name="TextBox 10"/>
          <p:cNvSpPr txBox="1"/>
          <p:nvPr/>
        </p:nvSpPr>
        <p:spPr>
          <a:xfrm>
            <a:off x="1249437"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1" name="TextBox 11"/>
          <p:cNvSpPr txBox="1"/>
          <p:nvPr/>
        </p:nvSpPr>
        <p:spPr>
          <a:xfrm>
            <a:off x="388774" y="3262191"/>
            <a:ext cx="8690335" cy="6503447"/>
          </a:xfrm>
          <a:prstGeom prst="rect">
            <a:avLst/>
          </a:prstGeom>
        </p:spPr>
        <p:txBody>
          <a:bodyPr lIns="0" tIns="0" rIns="0" bIns="0" rtlCol="0" anchor="t">
            <a:spAutoFit/>
          </a:bodyPr>
          <a:lstStyle/>
          <a:p>
            <a:pPr algn="just">
              <a:lnSpc>
                <a:spcPts val="4317"/>
              </a:lnSpc>
              <a:spcBef>
                <a:spcPct val="0"/>
              </a:spcBef>
            </a:pPr>
            <a:r>
              <a:rPr lang="en-US" sz="3083">
                <a:solidFill>
                  <a:srgbClr val="FFFFFF"/>
                </a:solidFill>
                <a:latin typeface="Tomorrow"/>
                <a:ea typeface="Tomorrow"/>
                <a:cs typeface="Tomorrow"/>
                <a:sym typeface="Tomorrow"/>
              </a:rPr>
              <a:t>Trong bối cảnh xã hội phát triển mạnh mẽ, các vấn đề giao thông đô thị vẫn đặt ra nhiều thách thức nghiêm trọng, nổi bật nhất là sự gia tăng nhanh chóng về số lượng phương tiện ở các thành phố lớn. Điều này gây ảnh hưởng thường xuyên tới chất lượng cuộc sống của người dân, đồng thời làm giảm hiệu quả trong việc quản lý và xử lý thông tin giao thông. Không chỉ thế, điều này còn gây áp lực lớn đến vấn đề an ninh trật tự khi phải đối mặt với số lượng ngày càng tăng của các hành vi phạm giao thông.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560629" y="-1882901"/>
            <a:ext cx="12919638" cy="12919638"/>
          </a:xfrm>
          <a:custGeom>
            <a:avLst/>
            <a:gdLst/>
            <a:ahLst/>
            <a:cxnLst/>
            <a:rect l="l" t="t" r="r" b="b"/>
            <a:pathLst>
              <a:path w="12919638" h="12919638">
                <a:moveTo>
                  <a:pt x="0" y="0"/>
                </a:moveTo>
                <a:lnTo>
                  <a:pt x="12919637" y="0"/>
                </a:lnTo>
                <a:lnTo>
                  <a:pt x="12919637" y="12919638"/>
                </a:lnTo>
                <a:lnTo>
                  <a:pt x="0" y="12919638"/>
                </a:lnTo>
                <a:lnTo>
                  <a:pt x="0" y="0"/>
                </a:lnTo>
                <a:close/>
              </a:path>
            </a:pathLst>
          </a:custGeom>
          <a:blipFill>
            <a:blip r:embed="rId3">
              <a:alphaModFix amt="24000"/>
            </a:blip>
            <a:stretch>
              <a:fillRect/>
            </a:stretch>
          </a:blipFill>
        </p:spPr>
        <p:txBody>
          <a:bodyPr/>
          <a:lstStyle/>
          <a:p>
            <a:endParaRPr lang="en-US"/>
          </a:p>
        </p:txBody>
      </p:sp>
      <p:sp>
        <p:nvSpPr>
          <p:cNvPr id="4" name="Freeform 4"/>
          <p:cNvSpPr/>
          <p:nvPr/>
        </p:nvSpPr>
        <p:spPr>
          <a:xfrm>
            <a:off x="-5258141" y="514350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61000"/>
            </a:blip>
            <a:stretch>
              <a:fillRect/>
            </a:stretch>
          </a:blipFill>
        </p:spPr>
        <p:txBody>
          <a:bodyPr/>
          <a:lstStyle/>
          <a:p>
            <a:endParaRPr lang="en-US"/>
          </a:p>
        </p:txBody>
      </p:sp>
      <p:sp>
        <p:nvSpPr>
          <p:cNvPr id="5" name="Freeform 5"/>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3783529" y="8696364"/>
            <a:ext cx="9477174" cy="3435475"/>
          </a:xfrm>
          <a:custGeom>
            <a:avLst/>
            <a:gdLst/>
            <a:ahLst/>
            <a:cxnLst/>
            <a:rect l="l" t="t" r="r" b="b"/>
            <a:pathLst>
              <a:path w="9477174" h="3435475">
                <a:moveTo>
                  <a:pt x="0" y="0"/>
                </a:moveTo>
                <a:lnTo>
                  <a:pt x="9477173" y="0"/>
                </a:lnTo>
                <a:lnTo>
                  <a:pt x="9477173" y="3435476"/>
                </a:lnTo>
                <a:lnTo>
                  <a:pt x="0" y="3435476"/>
                </a:lnTo>
                <a:lnTo>
                  <a:pt x="0" y="0"/>
                </a:lnTo>
                <a:close/>
              </a:path>
            </a:pathLst>
          </a:custGeom>
          <a:blipFill>
            <a:blip r:embed="rId7">
              <a:alphaModFix amt="57000"/>
            </a:blip>
            <a:stretch>
              <a:fillRect/>
            </a:stretch>
          </a:blipFill>
        </p:spPr>
        <p:txBody>
          <a:bodyPr/>
          <a:lstStyle/>
          <a:p>
            <a:endParaRPr lang="en-US"/>
          </a:p>
        </p:txBody>
      </p:sp>
      <p:sp>
        <p:nvSpPr>
          <p:cNvPr id="7" name="TextBox 7"/>
          <p:cNvSpPr txBox="1"/>
          <p:nvPr/>
        </p:nvSpPr>
        <p:spPr>
          <a:xfrm>
            <a:off x="376864" y="3786536"/>
            <a:ext cx="11861499" cy="3788822"/>
          </a:xfrm>
          <a:prstGeom prst="rect">
            <a:avLst/>
          </a:prstGeom>
        </p:spPr>
        <p:txBody>
          <a:bodyPr lIns="0" tIns="0" rIns="0" bIns="0" rtlCol="0" anchor="t">
            <a:spAutoFit/>
          </a:bodyPr>
          <a:lstStyle/>
          <a:p>
            <a:pPr algn="just">
              <a:lnSpc>
                <a:spcPts val="4317"/>
              </a:lnSpc>
            </a:pPr>
            <a:r>
              <a:rPr lang="en-US" sz="3083">
                <a:solidFill>
                  <a:srgbClr val="10D3F9"/>
                </a:solidFill>
                <a:latin typeface="Tomorrow"/>
                <a:ea typeface="Tomorrow"/>
                <a:cs typeface="Tomorrow"/>
                <a:sym typeface="Tomorrow"/>
              </a:rPr>
              <a:t>Đối với mô hình YOLO:</a:t>
            </a:r>
          </a:p>
          <a:p>
            <a:pPr marL="665789" lvl="1" indent="-332894" algn="just">
              <a:lnSpc>
                <a:spcPts val="4317"/>
              </a:lnSpc>
              <a:buFont typeface="Arial"/>
              <a:buChar char="•"/>
            </a:pPr>
            <a:r>
              <a:rPr lang="en-US" sz="3083">
                <a:solidFill>
                  <a:srgbClr val="10D3F9"/>
                </a:solidFill>
                <a:latin typeface="Tomorrow"/>
                <a:ea typeface="Tomorrow"/>
                <a:cs typeface="Tomorrow"/>
                <a:sym typeface="Tomorrow"/>
              </a:rPr>
              <a:t>YOLO xử lý hình ảnh sao cho chiều dài và chiều rộng của hình ảnh trở nên bằng nhau (hình vuông) mà không làm biến dạng hay mất nội dung của hình ảnh gốc.</a:t>
            </a:r>
          </a:p>
          <a:p>
            <a:pPr marL="665789" lvl="1" indent="-332894" algn="just">
              <a:lnSpc>
                <a:spcPts val="4317"/>
              </a:lnSpc>
              <a:buFont typeface="Arial"/>
              <a:buChar char="•"/>
            </a:pPr>
            <a:r>
              <a:rPr lang="en-US" sz="3083">
                <a:solidFill>
                  <a:srgbClr val="10D3F9"/>
                </a:solidFill>
                <a:latin typeface="Tomorrow"/>
                <a:ea typeface="Tomorrow"/>
                <a:cs typeface="Tomorrow"/>
                <a:sym typeface="Tomorrow"/>
              </a:rPr>
              <a:t>Nội dung gốc nằm ở góc trên bên trái, và các phần bổ sung được điền màu đen.</a:t>
            </a:r>
          </a:p>
          <a:p>
            <a:pPr marL="0" lvl="0" indent="0" algn="just">
              <a:lnSpc>
                <a:spcPts val="4317"/>
              </a:lnSpc>
              <a:spcBef>
                <a:spcPct val="0"/>
              </a:spcBef>
            </a:pPr>
            <a:endParaRPr lang="en-US" sz="3083">
              <a:solidFill>
                <a:srgbClr val="10D3F9"/>
              </a:solidFill>
              <a:latin typeface="Tomorrow"/>
              <a:ea typeface="Tomorrow"/>
              <a:cs typeface="Tomorrow"/>
              <a:sym typeface="Tomorrow"/>
            </a:endParaRPr>
          </a:p>
        </p:txBody>
      </p:sp>
      <p:sp>
        <p:nvSpPr>
          <p:cNvPr id="8" name="Freeform 8"/>
          <p:cNvSpPr/>
          <p:nvPr/>
        </p:nvSpPr>
        <p:spPr>
          <a:xfrm>
            <a:off x="2419159" y="7575358"/>
            <a:ext cx="9784582" cy="2192040"/>
          </a:xfrm>
          <a:custGeom>
            <a:avLst/>
            <a:gdLst/>
            <a:ahLst/>
            <a:cxnLst/>
            <a:rect l="l" t="t" r="r" b="b"/>
            <a:pathLst>
              <a:path w="9784582" h="2192040">
                <a:moveTo>
                  <a:pt x="0" y="0"/>
                </a:moveTo>
                <a:lnTo>
                  <a:pt x="9784582" y="0"/>
                </a:lnTo>
                <a:lnTo>
                  <a:pt x="9784582" y="2192040"/>
                </a:lnTo>
                <a:lnTo>
                  <a:pt x="0" y="2192040"/>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0" name="TextBox 10"/>
          <p:cNvSpPr txBox="1"/>
          <p:nvPr/>
        </p:nvSpPr>
        <p:spPr>
          <a:xfrm>
            <a:off x="388774" y="2703083"/>
            <a:ext cx="2030385" cy="696373"/>
          </a:xfrm>
          <a:prstGeom prst="rect">
            <a:avLst/>
          </a:prstGeom>
        </p:spPr>
        <p:txBody>
          <a:bodyPr lIns="0" tIns="0" rIns="0" bIns="0" rtlCol="0" anchor="t">
            <a:spAutoFit/>
          </a:bodyPr>
          <a:lstStyle/>
          <a:p>
            <a:pPr algn="ctr">
              <a:lnSpc>
                <a:spcPts val="5717"/>
              </a:lnSpc>
              <a:spcBef>
                <a:spcPct val="0"/>
              </a:spcBef>
            </a:pPr>
            <a:r>
              <a:rPr lang="en-US" sz="4083">
                <a:solidFill>
                  <a:srgbClr val="4ADEDD"/>
                </a:solidFill>
                <a:latin typeface="Anton"/>
                <a:ea typeface="Anton"/>
                <a:cs typeface="Anton"/>
                <a:sym typeface="Anton"/>
              </a:rPr>
              <a:t>XỬ LÝ ẢNH</a:t>
            </a:r>
          </a:p>
        </p:txBody>
      </p:sp>
      <p:sp>
        <p:nvSpPr>
          <p:cNvPr id="11" name="TextBox 11"/>
          <p:cNvSpPr txBox="1"/>
          <p:nvPr/>
        </p:nvSpPr>
        <p:spPr>
          <a:xfrm>
            <a:off x="388774" y="1528044"/>
            <a:ext cx="13394755" cy="841665"/>
          </a:xfrm>
          <a:prstGeom prst="rect">
            <a:avLst/>
          </a:prstGeom>
        </p:spPr>
        <p:txBody>
          <a:bodyPr lIns="0" tIns="0" rIns="0" bIns="0" rtlCol="0" anchor="t">
            <a:spAutoFit/>
          </a:bodyPr>
          <a:lstStyle/>
          <a:p>
            <a:pPr marL="0" lvl="0" indent="0" algn="l">
              <a:lnSpc>
                <a:spcPts val="6452"/>
              </a:lnSpc>
              <a:spcBef>
                <a:spcPct val="0"/>
              </a:spcBef>
            </a:pPr>
            <a:r>
              <a:rPr lang="en-US" sz="6087">
                <a:solidFill>
                  <a:srgbClr val="FFFFFF"/>
                </a:solidFill>
                <a:latin typeface="Anton"/>
                <a:ea typeface="Anton"/>
                <a:cs typeface="Anton"/>
                <a:sym typeface="Anton"/>
              </a:rPr>
              <a:t>XỬ LÝ DỮ LIỆU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4025984" y="501907"/>
            <a:ext cx="12919638" cy="12919638"/>
          </a:xfrm>
          <a:custGeom>
            <a:avLst/>
            <a:gdLst/>
            <a:ahLst/>
            <a:cxnLst/>
            <a:rect l="l" t="t" r="r" b="b"/>
            <a:pathLst>
              <a:path w="12919638" h="12919638">
                <a:moveTo>
                  <a:pt x="0" y="0"/>
                </a:moveTo>
                <a:lnTo>
                  <a:pt x="12919638" y="0"/>
                </a:lnTo>
                <a:lnTo>
                  <a:pt x="12919638" y="12919638"/>
                </a:lnTo>
                <a:lnTo>
                  <a:pt x="0" y="12919638"/>
                </a:lnTo>
                <a:lnTo>
                  <a:pt x="0" y="0"/>
                </a:lnTo>
                <a:close/>
              </a:path>
            </a:pathLst>
          </a:custGeom>
          <a:blipFill>
            <a:blip r:embed="rId3">
              <a:alphaModFix amt="24000"/>
            </a:blip>
            <a:stretch>
              <a:fillRect/>
            </a:stretch>
          </a:blipFill>
        </p:spPr>
        <p:txBody>
          <a:bodyPr/>
          <a:lstStyle/>
          <a:p>
            <a:endParaRPr lang="en-US"/>
          </a:p>
        </p:txBody>
      </p:sp>
      <p:sp>
        <p:nvSpPr>
          <p:cNvPr id="4" name="Freeform 4"/>
          <p:cNvSpPr/>
          <p:nvPr/>
        </p:nvSpPr>
        <p:spPr>
          <a:xfrm>
            <a:off x="-5258141" y="514350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61000"/>
            </a:blip>
            <a:stretch>
              <a:fillRect/>
            </a:stretch>
          </a:blipFill>
        </p:spPr>
        <p:txBody>
          <a:bodyPr/>
          <a:lstStyle/>
          <a:p>
            <a:endParaRPr lang="en-US"/>
          </a:p>
        </p:txBody>
      </p:sp>
      <p:sp>
        <p:nvSpPr>
          <p:cNvPr id="5" name="Freeform 5"/>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4623756" y="9170480"/>
            <a:ext cx="9477174" cy="3435475"/>
          </a:xfrm>
          <a:custGeom>
            <a:avLst/>
            <a:gdLst/>
            <a:ahLst/>
            <a:cxnLst/>
            <a:rect l="l" t="t" r="r" b="b"/>
            <a:pathLst>
              <a:path w="9477174" h="3435475">
                <a:moveTo>
                  <a:pt x="0" y="0"/>
                </a:moveTo>
                <a:lnTo>
                  <a:pt x="9477173" y="0"/>
                </a:lnTo>
                <a:lnTo>
                  <a:pt x="9477173" y="3435475"/>
                </a:lnTo>
                <a:lnTo>
                  <a:pt x="0" y="3435475"/>
                </a:lnTo>
                <a:lnTo>
                  <a:pt x="0" y="0"/>
                </a:lnTo>
                <a:close/>
              </a:path>
            </a:pathLst>
          </a:custGeom>
          <a:blipFill>
            <a:blip r:embed="rId7">
              <a:alphaModFix amt="57000"/>
            </a:blip>
            <a:stretch>
              <a:fillRect/>
            </a:stretch>
          </a:blipFill>
        </p:spPr>
        <p:txBody>
          <a:bodyPr/>
          <a:lstStyle/>
          <a:p>
            <a:endParaRPr lang="en-US"/>
          </a:p>
        </p:txBody>
      </p:sp>
      <p:sp>
        <p:nvSpPr>
          <p:cNvPr id="7" name="Freeform 7"/>
          <p:cNvSpPr/>
          <p:nvPr/>
        </p:nvSpPr>
        <p:spPr>
          <a:xfrm>
            <a:off x="5850765" y="6302605"/>
            <a:ext cx="3352493" cy="3244270"/>
          </a:xfrm>
          <a:custGeom>
            <a:avLst/>
            <a:gdLst/>
            <a:ahLst/>
            <a:cxnLst/>
            <a:rect l="l" t="t" r="r" b="b"/>
            <a:pathLst>
              <a:path w="3352493" h="3244270">
                <a:moveTo>
                  <a:pt x="0" y="0"/>
                </a:moveTo>
                <a:lnTo>
                  <a:pt x="3352493" y="0"/>
                </a:lnTo>
                <a:lnTo>
                  <a:pt x="3352493" y="3244270"/>
                </a:lnTo>
                <a:lnTo>
                  <a:pt x="0" y="3244270"/>
                </a:lnTo>
                <a:lnTo>
                  <a:pt x="0" y="0"/>
                </a:lnTo>
                <a:close/>
              </a:path>
            </a:pathLst>
          </a:custGeom>
          <a:blipFill>
            <a:blip r:embed="rId8"/>
            <a:stretch>
              <a:fillRect b="-4201"/>
            </a:stretch>
          </a:blipFill>
        </p:spPr>
        <p:txBody>
          <a:bodyPr/>
          <a:lstStyle/>
          <a:p>
            <a:endParaRPr lang="en-US"/>
          </a:p>
        </p:txBody>
      </p:sp>
      <p:sp>
        <p:nvSpPr>
          <p:cNvPr id="8" name="Freeform 8"/>
          <p:cNvSpPr/>
          <p:nvPr/>
        </p:nvSpPr>
        <p:spPr>
          <a:xfrm>
            <a:off x="505633" y="6358409"/>
            <a:ext cx="3164177" cy="2373133"/>
          </a:xfrm>
          <a:custGeom>
            <a:avLst/>
            <a:gdLst/>
            <a:ahLst/>
            <a:cxnLst/>
            <a:rect l="l" t="t" r="r" b="b"/>
            <a:pathLst>
              <a:path w="3164177" h="2373133">
                <a:moveTo>
                  <a:pt x="0" y="0"/>
                </a:moveTo>
                <a:lnTo>
                  <a:pt x="3164177" y="0"/>
                </a:lnTo>
                <a:lnTo>
                  <a:pt x="3164177" y="2373133"/>
                </a:lnTo>
                <a:lnTo>
                  <a:pt x="0" y="2373133"/>
                </a:lnTo>
                <a:lnTo>
                  <a:pt x="0" y="0"/>
                </a:lnTo>
                <a:close/>
              </a:path>
            </a:pathLst>
          </a:custGeom>
          <a:blipFill>
            <a:blip r:embed="rId9"/>
            <a:stretch>
              <a:fillRect/>
            </a:stretch>
          </a:blipFill>
          <a:ln cap="sq">
            <a:noFill/>
            <a:prstDash val="dash"/>
            <a:miter/>
          </a:ln>
        </p:spPr>
        <p:txBody>
          <a:bodyPr/>
          <a:lstStyle/>
          <a:p>
            <a:endParaRPr lang="en-US"/>
          </a:p>
        </p:txBody>
      </p:sp>
      <p:sp>
        <p:nvSpPr>
          <p:cNvPr id="9" name="Freeform 9"/>
          <p:cNvSpPr/>
          <p:nvPr/>
        </p:nvSpPr>
        <p:spPr>
          <a:xfrm>
            <a:off x="11385091" y="6256326"/>
            <a:ext cx="6477330" cy="2787843"/>
          </a:xfrm>
          <a:custGeom>
            <a:avLst/>
            <a:gdLst/>
            <a:ahLst/>
            <a:cxnLst/>
            <a:rect l="l" t="t" r="r" b="b"/>
            <a:pathLst>
              <a:path w="6477330" h="2787843">
                <a:moveTo>
                  <a:pt x="0" y="0"/>
                </a:moveTo>
                <a:lnTo>
                  <a:pt x="6477330" y="0"/>
                </a:lnTo>
                <a:lnTo>
                  <a:pt x="6477330" y="2787842"/>
                </a:lnTo>
                <a:lnTo>
                  <a:pt x="0" y="2787842"/>
                </a:lnTo>
                <a:lnTo>
                  <a:pt x="0" y="0"/>
                </a:lnTo>
                <a:close/>
              </a:path>
            </a:pathLst>
          </a:custGeom>
          <a:blipFill>
            <a:blip r:embed="rId10"/>
            <a:stretch>
              <a:fillRect/>
            </a:stretch>
          </a:blipFill>
        </p:spPr>
        <p:txBody>
          <a:bodyPr/>
          <a:lstStyle/>
          <a:p>
            <a:endParaRPr lang="en-US"/>
          </a:p>
        </p:txBody>
      </p:sp>
      <p:sp>
        <p:nvSpPr>
          <p:cNvPr id="10" name="TextBox 10"/>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1" name="TextBox 11"/>
          <p:cNvSpPr txBox="1"/>
          <p:nvPr/>
        </p:nvSpPr>
        <p:spPr>
          <a:xfrm>
            <a:off x="388774" y="2508962"/>
            <a:ext cx="2030385" cy="696373"/>
          </a:xfrm>
          <a:prstGeom prst="rect">
            <a:avLst/>
          </a:prstGeom>
        </p:spPr>
        <p:txBody>
          <a:bodyPr lIns="0" tIns="0" rIns="0" bIns="0" rtlCol="0" anchor="t">
            <a:spAutoFit/>
          </a:bodyPr>
          <a:lstStyle/>
          <a:p>
            <a:pPr algn="ctr">
              <a:lnSpc>
                <a:spcPts val="5717"/>
              </a:lnSpc>
              <a:spcBef>
                <a:spcPct val="0"/>
              </a:spcBef>
            </a:pPr>
            <a:r>
              <a:rPr lang="en-US" sz="4083">
                <a:solidFill>
                  <a:srgbClr val="4ADEDD"/>
                </a:solidFill>
                <a:latin typeface="Anton"/>
                <a:ea typeface="Anton"/>
                <a:cs typeface="Anton"/>
                <a:sym typeface="Anton"/>
              </a:rPr>
              <a:t>XỬ LÝ ẢNH</a:t>
            </a:r>
          </a:p>
        </p:txBody>
      </p:sp>
      <p:sp>
        <p:nvSpPr>
          <p:cNvPr id="12" name="TextBox 12"/>
          <p:cNvSpPr txBox="1"/>
          <p:nvPr/>
        </p:nvSpPr>
        <p:spPr>
          <a:xfrm>
            <a:off x="388774" y="1429172"/>
            <a:ext cx="13394755" cy="841665"/>
          </a:xfrm>
          <a:prstGeom prst="rect">
            <a:avLst/>
          </a:prstGeom>
        </p:spPr>
        <p:txBody>
          <a:bodyPr lIns="0" tIns="0" rIns="0" bIns="0" rtlCol="0" anchor="t">
            <a:spAutoFit/>
          </a:bodyPr>
          <a:lstStyle/>
          <a:p>
            <a:pPr marL="0" lvl="0" indent="0" algn="l">
              <a:lnSpc>
                <a:spcPts val="6452"/>
              </a:lnSpc>
              <a:spcBef>
                <a:spcPct val="0"/>
              </a:spcBef>
            </a:pPr>
            <a:r>
              <a:rPr lang="en-US" sz="6087">
                <a:solidFill>
                  <a:srgbClr val="FFFFFF"/>
                </a:solidFill>
                <a:latin typeface="Anton"/>
                <a:ea typeface="Anton"/>
                <a:cs typeface="Anton"/>
                <a:sym typeface="Anton"/>
              </a:rPr>
              <a:t>XỬ LÝ DỮ LIỆU</a:t>
            </a:r>
          </a:p>
        </p:txBody>
      </p:sp>
      <p:sp>
        <p:nvSpPr>
          <p:cNvPr id="13" name="TextBox 13"/>
          <p:cNvSpPr txBox="1"/>
          <p:nvPr/>
        </p:nvSpPr>
        <p:spPr>
          <a:xfrm>
            <a:off x="388774" y="4086196"/>
            <a:ext cx="17379748" cy="1617122"/>
          </a:xfrm>
          <a:prstGeom prst="rect">
            <a:avLst/>
          </a:prstGeom>
        </p:spPr>
        <p:txBody>
          <a:bodyPr lIns="0" tIns="0" rIns="0" bIns="0" rtlCol="0" anchor="t">
            <a:spAutoFit/>
          </a:bodyPr>
          <a:lstStyle/>
          <a:p>
            <a:pPr algn="just">
              <a:lnSpc>
                <a:spcPts val="4317"/>
              </a:lnSpc>
            </a:pPr>
            <a:r>
              <a:rPr lang="en-US" sz="3083">
                <a:solidFill>
                  <a:srgbClr val="10D3F9"/>
                </a:solidFill>
                <a:latin typeface="Tomorrow"/>
                <a:ea typeface="Tomorrow"/>
                <a:cs typeface="Tomorrow"/>
                <a:sym typeface="Tomorrow"/>
              </a:rPr>
              <a:t>Sau đó, hình ảnh được resize về kích thước chuẩn của mô hình YOLO (640x640), chuyển đổi về dạng số và chuẩn hóa tương tự như mô hình InceptionResNetV2.</a:t>
            </a:r>
          </a:p>
          <a:p>
            <a:pPr marL="0" lvl="0" indent="0" algn="just">
              <a:lnSpc>
                <a:spcPts val="4317"/>
              </a:lnSpc>
              <a:spcBef>
                <a:spcPct val="0"/>
              </a:spcBef>
            </a:pPr>
            <a:endParaRPr lang="en-US" sz="3083">
              <a:solidFill>
                <a:srgbClr val="10D3F9"/>
              </a:solidFill>
              <a:latin typeface="Tomorrow"/>
              <a:ea typeface="Tomorrow"/>
              <a:cs typeface="Tomorrow"/>
              <a:sym typeface="Tomorrow"/>
            </a:endParaRPr>
          </a:p>
        </p:txBody>
      </p:sp>
      <p:sp>
        <p:nvSpPr>
          <p:cNvPr id="14" name="TextBox 14"/>
          <p:cNvSpPr txBox="1"/>
          <p:nvPr/>
        </p:nvSpPr>
        <p:spPr>
          <a:xfrm>
            <a:off x="388774" y="3307274"/>
            <a:ext cx="11861499" cy="531272"/>
          </a:xfrm>
          <a:prstGeom prst="rect">
            <a:avLst/>
          </a:prstGeom>
        </p:spPr>
        <p:txBody>
          <a:bodyPr lIns="0" tIns="0" rIns="0" bIns="0" rtlCol="0" anchor="t">
            <a:spAutoFit/>
          </a:bodyPr>
          <a:lstStyle/>
          <a:p>
            <a:pPr marL="0" lvl="0" indent="0" algn="just">
              <a:lnSpc>
                <a:spcPts val="4317"/>
              </a:lnSpc>
              <a:spcBef>
                <a:spcPct val="0"/>
              </a:spcBef>
            </a:pPr>
            <a:r>
              <a:rPr lang="en-US" sz="3083">
                <a:solidFill>
                  <a:srgbClr val="10D3F9"/>
                </a:solidFill>
                <a:latin typeface="Tomorrow"/>
                <a:ea typeface="Tomorrow"/>
                <a:cs typeface="Tomorrow"/>
                <a:sym typeface="Tomorrow"/>
              </a:rPr>
              <a:t>Đối với mô hình YOLO:</a:t>
            </a:r>
          </a:p>
        </p:txBody>
      </p:sp>
      <p:sp>
        <p:nvSpPr>
          <p:cNvPr id="15" name="TextBox 15"/>
          <p:cNvSpPr txBox="1"/>
          <p:nvPr/>
        </p:nvSpPr>
        <p:spPr>
          <a:xfrm>
            <a:off x="7532486" y="9297044"/>
            <a:ext cx="3341546" cy="531272"/>
          </a:xfrm>
          <a:prstGeom prst="rect">
            <a:avLst/>
          </a:prstGeom>
        </p:spPr>
        <p:txBody>
          <a:bodyPr lIns="0" tIns="0" rIns="0" bIns="0" rtlCol="0" anchor="t">
            <a:spAutoFit/>
          </a:bodyPr>
          <a:lstStyle/>
          <a:p>
            <a:pPr marL="0" lvl="0" indent="0" algn="just">
              <a:lnSpc>
                <a:spcPts val="4317"/>
              </a:lnSpc>
              <a:spcBef>
                <a:spcPct val="0"/>
              </a:spcBef>
            </a:pPr>
            <a:r>
              <a:rPr lang="en-US" sz="3083">
                <a:solidFill>
                  <a:srgbClr val="10D3F9"/>
                </a:solidFill>
                <a:latin typeface="Tomorrow"/>
                <a:ea typeface="Tomorrow"/>
                <a:cs typeface="Tomorrow"/>
                <a:sym typeface="Tomorrow"/>
              </a:rPr>
              <a:t>QUÁ TRÌNH XỬ LÝ </a:t>
            </a:r>
          </a:p>
        </p:txBody>
      </p:sp>
      <p:sp>
        <p:nvSpPr>
          <p:cNvPr id="16" name="AutoShape 16"/>
          <p:cNvSpPr/>
          <p:nvPr/>
        </p:nvSpPr>
        <p:spPr>
          <a:xfrm flipV="1">
            <a:off x="4166152" y="7525926"/>
            <a:ext cx="1188271" cy="0"/>
          </a:xfrm>
          <a:prstGeom prst="line">
            <a:avLst/>
          </a:prstGeom>
          <a:ln w="38100" cap="flat">
            <a:solidFill>
              <a:srgbClr val="FFFFFF"/>
            </a:solidFill>
            <a:prstDash val="solid"/>
            <a:headEnd type="none" w="sm" len="sm"/>
            <a:tailEnd type="arrow" w="med" len="sm"/>
          </a:ln>
        </p:spPr>
        <p:txBody>
          <a:bodyPr/>
          <a:lstStyle/>
          <a:p>
            <a:endParaRPr lang="en-US"/>
          </a:p>
        </p:txBody>
      </p:sp>
      <p:sp>
        <p:nvSpPr>
          <p:cNvPr id="17" name="AutoShape 17"/>
          <p:cNvSpPr/>
          <p:nvPr/>
        </p:nvSpPr>
        <p:spPr>
          <a:xfrm flipV="1">
            <a:off x="9700039" y="7506876"/>
            <a:ext cx="1188271" cy="0"/>
          </a:xfrm>
          <a:prstGeom prst="line">
            <a:avLst/>
          </a:prstGeom>
          <a:ln w="38100" cap="flat">
            <a:solidFill>
              <a:srgbClr val="FFFFFF"/>
            </a:solidFill>
            <a:prstDash val="solid"/>
            <a:headEnd type="none" w="sm" len="sm"/>
            <a:tailEnd type="arrow" w="med" len="sm"/>
          </a:ln>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117" t="-41920" r="-18932" b="-25458"/>
            </a:stretch>
          </a:blipFill>
        </p:spPr>
        <p:txBody>
          <a:bodyPr/>
          <a:lstStyle/>
          <a:p>
            <a:endParaRPr lang="en-US"/>
          </a:p>
        </p:txBody>
      </p:sp>
      <p:sp>
        <p:nvSpPr>
          <p:cNvPr id="3" name="Freeform 3"/>
          <p:cNvSpPr/>
          <p:nvPr/>
        </p:nvSpPr>
        <p:spPr>
          <a:xfrm>
            <a:off x="6663041" y="465736"/>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338627" y="7224057"/>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675809" y="-43695"/>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4884163" y="759852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7">
              <a:alphaModFix amt="61000"/>
            </a:blip>
            <a:stretch>
              <a:fillRect/>
            </a:stretch>
          </a:blipFill>
        </p:spPr>
        <p:txBody>
          <a:bodyPr/>
          <a:lstStyle/>
          <a:p>
            <a:endParaRPr lang="en-US"/>
          </a:p>
        </p:txBody>
      </p:sp>
      <p:sp>
        <p:nvSpPr>
          <p:cNvPr id="7" name="TextBox 7"/>
          <p:cNvSpPr txBox="1"/>
          <p:nvPr/>
        </p:nvSpPr>
        <p:spPr>
          <a:xfrm>
            <a:off x="7492002" y="56809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8" name="TextBox 8"/>
          <p:cNvSpPr txBox="1"/>
          <p:nvPr/>
        </p:nvSpPr>
        <p:spPr>
          <a:xfrm>
            <a:off x="6940057" y="3137724"/>
            <a:ext cx="10596259" cy="3852245"/>
          </a:xfrm>
          <a:prstGeom prst="rect">
            <a:avLst/>
          </a:prstGeom>
        </p:spPr>
        <p:txBody>
          <a:bodyPr lIns="0" tIns="0" rIns="0" bIns="0" rtlCol="0" anchor="t">
            <a:spAutoFit/>
          </a:bodyPr>
          <a:lstStyle/>
          <a:p>
            <a:pPr algn="l">
              <a:lnSpc>
                <a:spcPts val="15521"/>
              </a:lnSpc>
            </a:pPr>
            <a:r>
              <a:rPr lang="en-US" sz="11086">
                <a:solidFill>
                  <a:srgbClr val="FFFFFF"/>
                </a:solidFill>
                <a:latin typeface="Anton"/>
                <a:ea typeface="Anton"/>
                <a:cs typeface="Anton"/>
                <a:sym typeface="Anton"/>
              </a:rPr>
              <a:t>PHÂN CHIA TẬP DỮ LIỆU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1771961" y="-3514501"/>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en-US"/>
          </a:p>
        </p:txBody>
      </p:sp>
      <p:sp>
        <p:nvSpPr>
          <p:cNvPr id="5" name="Freeform 5"/>
          <p:cNvSpPr/>
          <p:nvPr/>
        </p:nvSpPr>
        <p:spPr>
          <a:xfrm>
            <a:off x="-2967382" y="2193340"/>
            <a:ext cx="9272016" cy="8229600"/>
          </a:xfrm>
          <a:custGeom>
            <a:avLst/>
            <a:gdLst/>
            <a:ahLst/>
            <a:cxnLst/>
            <a:rect l="l" t="t" r="r" b="b"/>
            <a:pathLst>
              <a:path w="9272016" h="8229600">
                <a:moveTo>
                  <a:pt x="0" y="0"/>
                </a:moveTo>
                <a:lnTo>
                  <a:pt x="9272016" y="0"/>
                </a:lnTo>
                <a:lnTo>
                  <a:pt x="9272016" y="8229600"/>
                </a:lnTo>
                <a:lnTo>
                  <a:pt x="0" y="8229600"/>
                </a:lnTo>
                <a:lnTo>
                  <a:pt x="0" y="0"/>
                </a:lnTo>
                <a:close/>
              </a:path>
            </a:pathLst>
          </a:custGeom>
          <a:blipFill>
            <a:blip r:embed="rId6">
              <a:alphaModFix amt="29000"/>
            </a:blip>
            <a:stretch>
              <a:fillRect/>
            </a:stretch>
          </a:blipFill>
        </p:spPr>
        <p:txBody>
          <a:bodyPr/>
          <a:lstStyle/>
          <a:p>
            <a:endParaRPr lang="en-US"/>
          </a:p>
        </p:txBody>
      </p:sp>
      <p:sp>
        <p:nvSpPr>
          <p:cNvPr id="6" name="Freeform 6"/>
          <p:cNvSpPr/>
          <p:nvPr/>
        </p:nvSpPr>
        <p:spPr>
          <a:xfrm>
            <a:off x="-4947185" y="514350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en-US"/>
          </a:p>
        </p:txBody>
      </p:sp>
      <p:sp>
        <p:nvSpPr>
          <p:cNvPr id="7" name="TextBox 7"/>
          <p:cNvSpPr txBox="1"/>
          <p:nvPr/>
        </p:nvSpPr>
        <p:spPr>
          <a:xfrm>
            <a:off x="1259158"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8" name="TextBox 8"/>
          <p:cNvSpPr txBox="1"/>
          <p:nvPr/>
        </p:nvSpPr>
        <p:spPr>
          <a:xfrm>
            <a:off x="388774" y="1528044"/>
            <a:ext cx="16369614" cy="841665"/>
          </a:xfrm>
          <a:prstGeom prst="rect">
            <a:avLst/>
          </a:prstGeom>
        </p:spPr>
        <p:txBody>
          <a:bodyPr lIns="0" tIns="0" rIns="0" bIns="0" rtlCol="0" anchor="t">
            <a:spAutoFit/>
          </a:bodyPr>
          <a:lstStyle/>
          <a:p>
            <a:pPr marL="0" lvl="0" indent="0" algn="l">
              <a:lnSpc>
                <a:spcPts val="6452"/>
              </a:lnSpc>
              <a:spcBef>
                <a:spcPct val="0"/>
              </a:spcBef>
            </a:pPr>
            <a:r>
              <a:rPr lang="en-US" sz="6087">
                <a:solidFill>
                  <a:srgbClr val="FFFFFF"/>
                </a:solidFill>
                <a:latin typeface="Anton"/>
                <a:ea typeface="Anton"/>
                <a:cs typeface="Anton"/>
                <a:sym typeface="Anton"/>
              </a:rPr>
              <a:t>PHÂN CHIA DỮ LIỆU THÀNH TẬP TRAIN VÀ VALIDATION</a:t>
            </a:r>
          </a:p>
        </p:txBody>
      </p:sp>
      <p:sp>
        <p:nvSpPr>
          <p:cNvPr id="9" name="TextBox 9"/>
          <p:cNvSpPr txBox="1"/>
          <p:nvPr/>
        </p:nvSpPr>
        <p:spPr>
          <a:xfrm>
            <a:off x="454126" y="2712608"/>
            <a:ext cx="16017218" cy="2160047"/>
          </a:xfrm>
          <a:prstGeom prst="rect">
            <a:avLst/>
          </a:prstGeom>
        </p:spPr>
        <p:txBody>
          <a:bodyPr lIns="0" tIns="0" rIns="0" bIns="0" rtlCol="0" anchor="t">
            <a:spAutoFit/>
          </a:bodyPr>
          <a:lstStyle/>
          <a:p>
            <a:pPr algn="just">
              <a:lnSpc>
                <a:spcPts val="4317"/>
              </a:lnSpc>
            </a:pPr>
            <a:r>
              <a:rPr lang="en-US" sz="3083">
                <a:solidFill>
                  <a:srgbClr val="10D3F9"/>
                </a:solidFill>
                <a:latin typeface="Tomorrow"/>
                <a:ea typeface="Tomorrow"/>
                <a:cs typeface="Tomorrow"/>
                <a:sym typeface="Tomorrow"/>
              </a:rPr>
              <a:t>Sau khi chuyển đổi, chuẩn hoá ảnh và nhãn. Chúng ta phân chia tập dữ liệu thành 2 phần train và validation với tỉ lệ 80:20</a:t>
            </a:r>
          </a:p>
          <a:p>
            <a:pPr algn="just">
              <a:lnSpc>
                <a:spcPts val="4317"/>
              </a:lnSpc>
            </a:pPr>
            <a:r>
              <a:rPr lang="en-US" sz="3083">
                <a:solidFill>
                  <a:srgbClr val="10D3F9"/>
                </a:solidFill>
                <a:latin typeface="Tomorrow"/>
                <a:ea typeface="Tomorrow"/>
                <a:cs typeface="Tomorrow"/>
                <a:sym typeface="Tomorrow"/>
              </a:rPr>
              <a:t> </a:t>
            </a:r>
          </a:p>
          <a:p>
            <a:pPr marL="0" lvl="0" indent="0" algn="just">
              <a:lnSpc>
                <a:spcPts val="4317"/>
              </a:lnSpc>
              <a:spcBef>
                <a:spcPct val="0"/>
              </a:spcBef>
            </a:pPr>
            <a:endParaRPr lang="en-US" sz="3083">
              <a:solidFill>
                <a:srgbClr val="10D3F9"/>
              </a:solidFill>
              <a:latin typeface="Tomorrow"/>
              <a:ea typeface="Tomorrow"/>
              <a:cs typeface="Tomorrow"/>
              <a:sym typeface="Tomorrow"/>
            </a:endParaRPr>
          </a:p>
        </p:txBody>
      </p:sp>
      <p:sp>
        <p:nvSpPr>
          <p:cNvPr id="10" name="TextBox 10"/>
          <p:cNvSpPr txBox="1"/>
          <p:nvPr/>
        </p:nvSpPr>
        <p:spPr>
          <a:xfrm>
            <a:off x="444601" y="4148093"/>
            <a:ext cx="14985007" cy="2702972"/>
          </a:xfrm>
          <a:prstGeom prst="rect">
            <a:avLst/>
          </a:prstGeom>
        </p:spPr>
        <p:txBody>
          <a:bodyPr lIns="0" tIns="0" rIns="0" bIns="0" rtlCol="0" anchor="t">
            <a:spAutoFit/>
          </a:bodyPr>
          <a:lstStyle/>
          <a:p>
            <a:pPr algn="just">
              <a:lnSpc>
                <a:spcPts val="4317"/>
              </a:lnSpc>
            </a:pPr>
            <a:r>
              <a:rPr lang="en-US" sz="3083">
                <a:solidFill>
                  <a:srgbClr val="10D3F9"/>
                </a:solidFill>
                <a:latin typeface="Tomorrow"/>
                <a:ea typeface="Tomorrow"/>
                <a:cs typeface="Tomorrow"/>
                <a:sym typeface="Tomorrow"/>
              </a:rPr>
              <a:t>Tập train : dùng để huấn luyện, giúp mô hình học các đặc trưng và mối quan hệ từ dữ liệu</a:t>
            </a:r>
          </a:p>
          <a:p>
            <a:pPr algn="just">
              <a:lnSpc>
                <a:spcPts val="4317"/>
              </a:lnSpc>
            </a:pPr>
            <a:endParaRPr lang="en-US" sz="3083">
              <a:solidFill>
                <a:srgbClr val="10D3F9"/>
              </a:solidFill>
              <a:latin typeface="Tomorrow"/>
              <a:ea typeface="Tomorrow"/>
              <a:cs typeface="Tomorrow"/>
              <a:sym typeface="Tomorrow"/>
            </a:endParaRPr>
          </a:p>
          <a:p>
            <a:pPr algn="just">
              <a:lnSpc>
                <a:spcPts val="4317"/>
              </a:lnSpc>
            </a:pPr>
            <a:r>
              <a:rPr lang="en-US" sz="3083">
                <a:solidFill>
                  <a:srgbClr val="10D3F9"/>
                </a:solidFill>
                <a:latin typeface="Tomorrow"/>
                <a:ea typeface="Tomorrow"/>
                <a:cs typeface="Tomorrow"/>
                <a:sym typeface="Tomorrow"/>
              </a:rPr>
              <a:t> </a:t>
            </a:r>
          </a:p>
          <a:p>
            <a:pPr marL="0" lvl="0" indent="0" algn="just">
              <a:lnSpc>
                <a:spcPts val="4317"/>
              </a:lnSpc>
              <a:spcBef>
                <a:spcPct val="0"/>
              </a:spcBef>
            </a:pPr>
            <a:endParaRPr lang="en-US" sz="3083">
              <a:solidFill>
                <a:srgbClr val="10D3F9"/>
              </a:solidFill>
              <a:latin typeface="Tomorrow"/>
              <a:ea typeface="Tomorrow"/>
              <a:cs typeface="Tomorrow"/>
              <a:sym typeface="Tomorrow"/>
            </a:endParaRPr>
          </a:p>
        </p:txBody>
      </p:sp>
      <p:sp>
        <p:nvSpPr>
          <p:cNvPr id="11" name="TextBox 11"/>
          <p:cNvSpPr txBox="1"/>
          <p:nvPr/>
        </p:nvSpPr>
        <p:spPr>
          <a:xfrm>
            <a:off x="388774" y="5463205"/>
            <a:ext cx="15040834" cy="2160047"/>
          </a:xfrm>
          <a:prstGeom prst="rect">
            <a:avLst/>
          </a:prstGeom>
        </p:spPr>
        <p:txBody>
          <a:bodyPr lIns="0" tIns="0" rIns="0" bIns="0" rtlCol="0" anchor="t">
            <a:spAutoFit/>
          </a:bodyPr>
          <a:lstStyle/>
          <a:p>
            <a:pPr algn="just">
              <a:lnSpc>
                <a:spcPts val="4317"/>
              </a:lnSpc>
            </a:pPr>
            <a:r>
              <a:rPr lang="en-US" sz="3083">
                <a:solidFill>
                  <a:srgbClr val="10D3F9"/>
                </a:solidFill>
                <a:latin typeface="Tomorrow"/>
                <a:ea typeface="Tomorrow"/>
                <a:cs typeface="Tomorrow"/>
                <a:sym typeface="Tomorrow"/>
              </a:rPr>
              <a:t>Tập validation : dùng để điều chỉnh các tham số đảm bảo rằng mô hình không chỉ học thuộc các đặc điểm của tập huấn luyện mà còn có khả năng tổng quát tốt trên dữ liệu mới</a:t>
            </a:r>
          </a:p>
          <a:p>
            <a:pPr marL="0" lvl="0" indent="0" algn="just">
              <a:lnSpc>
                <a:spcPts val="4317"/>
              </a:lnSpc>
              <a:spcBef>
                <a:spcPct val="0"/>
              </a:spcBef>
            </a:pPr>
            <a:endParaRPr lang="en-US" sz="3083">
              <a:solidFill>
                <a:srgbClr val="10D3F9"/>
              </a:solidFill>
              <a:latin typeface="Tomorrow"/>
              <a:ea typeface="Tomorrow"/>
              <a:cs typeface="Tomorrow"/>
              <a:sym typeface="Tomorrow"/>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1771961" y="-3514501"/>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en-US"/>
          </a:p>
        </p:txBody>
      </p:sp>
      <p:sp>
        <p:nvSpPr>
          <p:cNvPr id="5" name="Freeform 5"/>
          <p:cNvSpPr/>
          <p:nvPr/>
        </p:nvSpPr>
        <p:spPr>
          <a:xfrm>
            <a:off x="-2967382" y="2193340"/>
            <a:ext cx="9272016" cy="8229600"/>
          </a:xfrm>
          <a:custGeom>
            <a:avLst/>
            <a:gdLst/>
            <a:ahLst/>
            <a:cxnLst/>
            <a:rect l="l" t="t" r="r" b="b"/>
            <a:pathLst>
              <a:path w="9272016" h="8229600">
                <a:moveTo>
                  <a:pt x="0" y="0"/>
                </a:moveTo>
                <a:lnTo>
                  <a:pt x="9272016" y="0"/>
                </a:lnTo>
                <a:lnTo>
                  <a:pt x="9272016" y="8229600"/>
                </a:lnTo>
                <a:lnTo>
                  <a:pt x="0" y="8229600"/>
                </a:lnTo>
                <a:lnTo>
                  <a:pt x="0" y="0"/>
                </a:lnTo>
                <a:close/>
              </a:path>
            </a:pathLst>
          </a:custGeom>
          <a:blipFill>
            <a:blip r:embed="rId6">
              <a:alphaModFix amt="29000"/>
            </a:blip>
            <a:stretch>
              <a:fillRect/>
            </a:stretch>
          </a:blipFill>
        </p:spPr>
        <p:txBody>
          <a:bodyPr/>
          <a:lstStyle/>
          <a:p>
            <a:endParaRPr lang="en-US"/>
          </a:p>
        </p:txBody>
      </p:sp>
      <p:sp>
        <p:nvSpPr>
          <p:cNvPr id="6" name="Freeform 6"/>
          <p:cNvSpPr/>
          <p:nvPr/>
        </p:nvSpPr>
        <p:spPr>
          <a:xfrm>
            <a:off x="-4947185" y="514350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en-US"/>
          </a:p>
        </p:txBody>
      </p:sp>
      <p:sp>
        <p:nvSpPr>
          <p:cNvPr id="7" name="Freeform 7"/>
          <p:cNvSpPr/>
          <p:nvPr/>
        </p:nvSpPr>
        <p:spPr>
          <a:xfrm>
            <a:off x="540154" y="3786805"/>
            <a:ext cx="17335803" cy="1105157"/>
          </a:xfrm>
          <a:custGeom>
            <a:avLst/>
            <a:gdLst/>
            <a:ahLst/>
            <a:cxnLst/>
            <a:rect l="l" t="t" r="r" b="b"/>
            <a:pathLst>
              <a:path w="17335803" h="1105157">
                <a:moveTo>
                  <a:pt x="0" y="0"/>
                </a:moveTo>
                <a:lnTo>
                  <a:pt x="17335804" y="0"/>
                </a:lnTo>
                <a:lnTo>
                  <a:pt x="17335804" y="1105158"/>
                </a:lnTo>
                <a:lnTo>
                  <a:pt x="0" y="1105158"/>
                </a:lnTo>
                <a:lnTo>
                  <a:pt x="0" y="0"/>
                </a:lnTo>
                <a:close/>
              </a:path>
            </a:pathLst>
          </a:custGeom>
          <a:blipFill>
            <a:blip r:embed="rId7"/>
            <a:stretch>
              <a:fillRect/>
            </a:stretch>
          </a:blipFill>
        </p:spPr>
        <p:txBody>
          <a:bodyPr/>
          <a:lstStyle/>
          <a:p>
            <a:endParaRPr lang="en-US"/>
          </a:p>
        </p:txBody>
      </p:sp>
      <p:sp>
        <p:nvSpPr>
          <p:cNvPr id="8" name="Freeform 8"/>
          <p:cNvSpPr/>
          <p:nvPr/>
        </p:nvSpPr>
        <p:spPr>
          <a:xfrm>
            <a:off x="708737" y="6559123"/>
            <a:ext cx="5318757" cy="1448338"/>
          </a:xfrm>
          <a:custGeom>
            <a:avLst/>
            <a:gdLst/>
            <a:ahLst/>
            <a:cxnLst/>
            <a:rect l="l" t="t" r="r" b="b"/>
            <a:pathLst>
              <a:path w="5318757" h="1448338">
                <a:moveTo>
                  <a:pt x="0" y="0"/>
                </a:moveTo>
                <a:lnTo>
                  <a:pt x="5318756" y="0"/>
                </a:lnTo>
                <a:lnTo>
                  <a:pt x="5318756" y="1448338"/>
                </a:lnTo>
                <a:lnTo>
                  <a:pt x="0" y="1448338"/>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1259158"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0" name="TextBox 10"/>
          <p:cNvSpPr txBox="1"/>
          <p:nvPr/>
        </p:nvSpPr>
        <p:spPr>
          <a:xfrm>
            <a:off x="388774" y="1528044"/>
            <a:ext cx="16369614" cy="841665"/>
          </a:xfrm>
          <a:prstGeom prst="rect">
            <a:avLst/>
          </a:prstGeom>
        </p:spPr>
        <p:txBody>
          <a:bodyPr lIns="0" tIns="0" rIns="0" bIns="0" rtlCol="0" anchor="t">
            <a:spAutoFit/>
          </a:bodyPr>
          <a:lstStyle/>
          <a:p>
            <a:pPr marL="0" lvl="0" indent="0" algn="l">
              <a:lnSpc>
                <a:spcPts val="6452"/>
              </a:lnSpc>
              <a:spcBef>
                <a:spcPct val="0"/>
              </a:spcBef>
            </a:pPr>
            <a:r>
              <a:rPr lang="en-US" sz="6087">
                <a:solidFill>
                  <a:srgbClr val="FFFFFF"/>
                </a:solidFill>
                <a:latin typeface="Anton"/>
                <a:ea typeface="Anton"/>
                <a:cs typeface="Anton"/>
                <a:sym typeface="Anton"/>
              </a:rPr>
              <a:t>PHÂN CHIA DỮ LIỆU THÀNH TẬP TRAIN VÀ VALIDATION</a:t>
            </a:r>
          </a:p>
        </p:txBody>
      </p:sp>
      <p:sp>
        <p:nvSpPr>
          <p:cNvPr id="11" name="TextBox 11"/>
          <p:cNvSpPr txBox="1"/>
          <p:nvPr/>
        </p:nvSpPr>
        <p:spPr>
          <a:xfrm>
            <a:off x="388774" y="2712608"/>
            <a:ext cx="14677396" cy="1074197"/>
          </a:xfrm>
          <a:prstGeom prst="rect">
            <a:avLst/>
          </a:prstGeom>
        </p:spPr>
        <p:txBody>
          <a:bodyPr lIns="0" tIns="0" rIns="0" bIns="0" rtlCol="0" anchor="t">
            <a:spAutoFit/>
          </a:bodyPr>
          <a:lstStyle/>
          <a:p>
            <a:pPr algn="just">
              <a:lnSpc>
                <a:spcPts val="4317"/>
              </a:lnSpc>
            </a:pPr>
            <a:r>
              <a:rPr lang="en-US" sz="3083">
                <a:solidFill>
                  <a:srgbClr val="10D3F9"/>
                </a:solidFill>
                <a:latin typeface="Tomorrow"/>
                <a:ea typeface="Tomorrow"/>
                <a:cs typeface="Tomorrow"/>
                <a:sym typeface="Tomorrow"/>
              </a:rPr>
              <a:t>Đối với mô hình InceptionResNetV2:</a:t>
            </a:r>
          </a:p>
          <a:p>
            <a:pPr marL="0" lvl="0" indent="0" algn="just">
              <a:lnSpc>
                <a:spcPts val="4317"/>
              </a:lnSpc>
              <a:spcBef>
                <a:spcPct val="0"/>
              </a:spcBef>
            </a:pPr>
            <a:endParaRPr lang="en-US" sz="3083">
              <a:solidFill>
                <a:srgbClr val="10D3F9"/>
              </a:solidFill>
              <a:latin typeface="Tomorrow"/>
              <a:ea typeface="Tomorrow"/>
              <a:cs typeface="Tomorrow"/>
              <a:sym typeface="Tomorrow"/>
            </a:endParaRPr>
          </a:p>
        </p:txBody>
      </p:sp>
      <p:sp>
        <p:nvSpPr>
          <p:cNvPr id="12" name="TextBox 12"/>
          <p:cNvSpPr txBox="1"/>
          <p:nvPr/>
        </p:nvSpPr>
        <p:spPr>
          <a:xfrm>
            <a:off x="425551" y="5427776"/>
            <a:ext cx="14677396" cy="531272"/>
          </a:xfrm>
          <a:prstGeom prst="rect">
            <a:avLst/>
          </a:prstGeom>
        </p:spPr>
        <p:txBody>
          <a:bodyPr lIns="0" tIns="0" rIns="0" bIns="0" rtlCol="0" anchor="t">
            <a:spAutoFit/>
          </a:bodyPr>
          <a:lstStyle/>
          <a:p>
            <a:pPr marL="0" lvl="0" indent="0" algn="just">
              <a:lnSpc>
                <a:spcPts val="4317"/>
              </a:lnSpc>
              <a:spcBef>
                <a:spcPct val="0"/>
              </a:spcBef>
            </a:pPr>
            <a:r>
              <a:rPr lang="en-US" sz="3083">
                <a:solidFill>
                  <a:srgbClr val="10D3F9"/>
                </a:solidFill>
                <a:latin typeface="Tomorrow"/>
                <a:ea typeface="Tomorrow"/>
                <a:cs typeface="Tomorrow"/>
                <a:sym typeface="Tomorrow"/>
              </a:rPr>
              <a:t>Đối với mô hình YOLO:</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117" t="-41920" r="-18932" b="-25458"/>
            </a:stretch>
          </a:blipFill>
        </p:spPr>
        <p:txBody>
          <a:bodyPr/>
          <a:lstStyle/>
          <a:p>
            <a:endParaRPr lang="en-US"/>
          </a:p>
        </p:txBody>
      </p:sp>
      <p:sp>
        <p:nvSpPr>
          <p:cNvPr id="3" name="Freeform 3"/>
          <p:cNvSpPr/>
          <p:nvPr/>
        </p:nvSpPr>
        <p:spPr>
          <a:xfrm>
            <a:off x="6663041" y="465736"/>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338627" y="7224057"/>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675809" y="-43695"/>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4884163" y="759852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7">
              <a:alphaModFix amt="61000"/>
            </a:blip>
            <a:stretch>
              <a:fillRect/>
            </a:stretch>
          </a:blipFill>
        </p:spPr>
        <p:txBody>
          <a:bodyPr/>
          <a:lstStyle/>
          <a:p>
            <a:endParaRPr lang="en-US"/>
          </a:p>
        </p:txBody>
      </p:sp>
      <p:sp>
        <p:nvSpPr>
          <p:cNvPr id="7" name="TextBox 7"/>
          <p:cNvSpPr txBox="1"/>
          <p:nvPr/>
        </p:nvSpPr>
        <p:spPr>
          <a:xfrm>
            <a:off x="7492002" y="56809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8" name="TextBox 8"/>
          <p:cNvSpPr txBox="1"/>
          <p:nvPr/>
        </p:nvSpPr>
        <p:spPr>
          <a:xfrm>
            <a:off x="6940057" y="3137724"/>
            <a:ext cx="10596259" cy="3852245"/>
          </a:xfrm>
          <a:prstGeom prst="rect">
            <a:avLst/>
          </a:prstGeom>
        </p:spPr>
        <p:txBody>
          <a:bodyPr lIns="0" tIns="0" rIns="0" bIns="0" rtlCol="0" anchor="t">
            <a:spAutoFit/>
          </a:bodyPr>
          <a:lstStyle/>
          <a:p>
            <a:pPr algn="l">
              <a:lnSpc>
                <a:spcPts val="15521"/>
              </a:lnSpc>
            </a:pPr>
            <a:r>
              <a:rPr lang="en-US" sz="11086">
                <a:solidFill>
                  <a:srgbClr val="FFFFFF"/>
                </a:solidFill>
                <a:latin typeface="Anton"/>
                <a:ea typeface="Anton"/>
                <a:cs typeface="Anton"/>
                <a:sym typeface="Anton"/>
              </a:rPr>
              <a:t>HUẤN LUYỆN VÀ LƯU MÔ HÌNH</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023995" y="3939722"/>
            <a:ext cx="3875673" cy="7329878"/>
          </a:xfrm>
          <a:custGeom>
            <a:avLst/>
            <a:gdLst/>
            <a:ahLst/>
            <a:cxnLst/>
            <a:rect l="l" t="t" r="r" b="b"/>
            <a:pathLst>
              <a:path w="3875673" h="7329878">
                <a:moveTo>
                  <a:pt x="0" y="0"/>
                </a:moveTo>
                <a:lnTo>
                  <a:pt x="3875674" y="0"/>
                </a:lnTo>
                <a:lnTo>
                  <a:pt x="3875674" y="7329878"/>
                </a:lnTo>
                <a:lnTo>
                  <a:pt x="0" y="7329878"/>
                </a:lnTo>
                <a:lnTo>
                  <a:pt x="0" y="0"/>
                </a:lnTo>
                <a:close/>
              </a:path>
            </a:pathLst>
          </a:custGeom>
          <a:blipFill>
            <a:blip r:embed="rId3">
              <a:alphaModFix amt="18000"/>
            </a:blip>
            <a:stretch>
              <a:fillRect/>
            </a:stretch>
          </a:blipFill>
        </p:spPr>
        <p:txBody>
          <a:bodyPr/>
          <a:lstStyle/>
          <a:p>
            <a:endParaRPr lang="en-US"/>
          </a:p>
        </p:txBody>
      </p:sp>
      <p:sp>
        <p:nvSpPr>
          <p:cNvPr id="4" name="Freeform 4"/>
          <p:cNvSpPr/>
          <p:nvPr/>
        </p:nvSpPr>
        <p:spPr>
          <a:xfrm>
            <a:off x="-3940086" y="681871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57000"/>
            </a:blip>
            <a:stretch>
              <a:fillRect/>
            </a:stretch>
          </a:blipFill>
        </p:spPr>
        <p:txBody>
          <a:bodyPr/>
          <a:lstStyle/>
          <a:p>
            <a:endParaRPr lang="en-US"/>
          </a:p>
        </p:txBody>
      </p:sp>
      <p:sp>
        <p:nvSpPr>
          <p:cNvPr id="5" name="Freeform 5"/>
          <p:cNvSpPr/>
          <p:nvPr/>
        </p:nvSpPr>
        <p:spPr>
          <a:xfrm>
            <a:off x="15054726" y="4173652"/>
            <a:ext cx="3875673" cy="7329878"/>
          </a:xfrm>
          <a:custGeom>
            <a:avLst/>
            <a:gdLst/>
            <a:ahLst/>
            <a:cxnLst/>
            <a:rect l="l" t="t" r="r" b="b"/>
            <a:pathLst>
              <a:path w="3875673" h="7329878">
                <a:moveTo>
                  <a:pt x="0" y="0"/>
                </a:moveTo>
                <a:lnTo>
                  <a:pt x="3875673" y="0"/>
                </a:lnTo>
                <a:lnTo>
                  <a:pt x="3875673" y="7329878"/>
                </a:lnTo>
                <a:lnTo>
                  <a:pt x="0" y="7329878"/>
                </a:lnTo>
                <a:lnTo>
                  <a:pt x="0" y="0"/>
                </a:lnTo>
                <a:close/>
              </a:path>
            </a:pathLst>
          </a:custGeom>
          <a:blipFill>
            <a:blip r:embed="rId3">
              <a:alphaModFix amt="18000"/>
            </a:blip>
            <a:stretch>
              <a:fillRect/>
            </a:stretch>
          </a:blipFill>
        </p:spPr>
        <p:txBody>
          <a:bodyPr/>
          <a:lstStyle/>
          <a:p>
            <a:endParaRPr lang="en-US"/>
          </a:p>
        </p:txBody>
      </p:sp>
      <p:sp>
        <p:nvSpPr>
          <p:cNvPr id="6" name="Freeform 6"/>
          <p:cNvSpPr/>
          <p:nvPr/>
        </p:nvSpPr>
        <p:spPr>
          <a:xfrm>
            <a:off x="12629204" y="-2778802"/>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40000"/>
            </a:blip>
            <a:stretch>
              <a:fillRect/>
            </a:stretch>
          </a:blipFill>
        </p:spPr>
        <p:txBody>
          <a:bodyPr/>
          <a:lstStyle/>
          <a:p>
            <a:endParaRPr lang="en-US"/>
          </a:p>
        </p:txBody>
      </p:sp>
      <p:sp>
        <p:nvSpPr>
          <p:cNvPr id="7" name="Freeform 7"/>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028700" y="4353949"/>
            <a:ext cx="14729747" cy="1252028"/>
          </a:xfrm>
          <a:custGeom>
            <a:avLst/>
            <a:gdLst/>
            <a:ahLst/>
            <a:cxnLst/>
            <a:rect l="l" t="t" r="r" b="b"/>
            <a:pathLst>
              <a:path w="14729747" h="1252028">
                <a:moveTo>
                  <a:pt x="0" y="0"/>
                </a:moveTo>
                <a:lnTo>
                  <a:pt x="14729747" y="0"/>
                </a:lnTo>
                <a:lnTo>
                  <a:pt x="14729747" y="1252029"/>
                </a:lnTo>
                <a:lnTo>
                  <a:pt x="0" y="1252029"/>
                </a:lnTo>
                <a:lnTo>
                  <a:pt x="0" y="0"/>
                </a:lnTo>
                <a:close/>
              </a:path>
            </a:pathLst>
          </a:custGeom>
          <a:blipFill>
            <a:blip r:embed="rId7"/>
            <a:stretch>
              <a:fillRect/>
            </a:stretch>
          </a:blipFill>
        </p:spPr>
        <p:txBody>
          <a:bodyPr/>
          <a:lstStyle/>
          <a:p>
            <a:endParaRPr lang="en-US"/>
          </a:p>
        </p:txBody>
      </p:sp>
      <p:sp>
        <p:nvSpPr>
          <p:cNvPr id="9" name="Freeform 9"/>
          <p:cNvSpPr/>
          <p:nvPr/>
        </p:nvSpPr>
        <p:spPr>
          <a:xfrm>
            <a:off x="1028700" y="7260697"/>
            <a:ext cx="8115300" cy="1075277"/>
          </a:xfrm>
          <a:custGeom>
            <a:avLst/>
            <a:gdLst/>
            <a:ahLst/>
            <a:cxnLst/>
            <a:rect l="l" t="t" r="r" b="b"/>
            <a:pathLst>
              <a:path w="8115300" h="1075277">
                <a:moveTo>
                  <a:pt x="0" y="0"/>
                </a:moveTo>
                <a:lnTo>
                  <a:pt x="8115300" y="0"/>
                </a:lnTo>
                <a:lnTo>
                  <a:pt x="8115300" y="1075277"/>
                </a:lnTo>
                <a:lnTo>
                  <a:pt x="0" y="1075277"/>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1" name="TextBox 11"/>
          <p:cNvSpPr txBox="1"/>
          <p:nvPr/>
        </p:nvSpPr>
        <p:spPr>
          <a:xfrm>
            <a:off x="388774" y="2826361"/>
            <a:ext cx="16338325" cy="2160047"/>
          </a:xfrm>
          <a:prstGeom prst="rect">
            <a:avLst/>
          </a:prstGeom>
        </p:spPr>
        <p:txBody>
          <a:bodyPr lIns="0" tIns="0" rIns="0" bIns="0" rtlCol="0" anchor="t">
            <a:spAutoFit/>
          </a:bodyPr>
          <a:lstStyle/>
          <a:p>
            <a:pPr algn="just">
              <a:lnSpc>
                <a:spcPts val="4317"/>
              </a:lnSpc>
            </a:pPr>
            <a:r>
              <a:rPr lang="en-US" sz="3083">
                <a:solidFill>
                  <a:srgbClr val="10D3F9"/>
                </a:solidFill>
                <a:latin typeface="Tomorrow"/>
                <a:ea typeface="Tomorrow"/>
                <a:cs typeface="Tomorrow"/>
                <a:sym typeface="Tomorrow"/>
              </a:rPr>
              <a:t>Đối với mô hình InceptionResNetV2, ta huấn luyện mô hình với batch_size = 10 và epochs = 100:</a:t>
            </a:r>
          </a:p>
          <a:p>
            <a:pPr algn="just">
              <a:lnSpc>
                <a:spcPts val="4317"/>
              </a:lnSpc>
            </a:pPr>
            <a:endParaRPr lang="en-US" sz="3083">
              <a:solidFill>
                <a:srgbClr val="10D3F9"/>
              </a:solidFill>
              <a:latin typeface="Tomorrow"/>
              <a:ea typeface="Tomorrow"/>
              <a:cs typeface="Tomorrow"/>
              <a:sym typeface="Tomorrow"/>
            </a:endParaRPr>
          </a:p>
          <a:p>
            <a:pPr marL="0" lvl="0" indent="0" algn="just">
              <a:lnSpc>
                <a:spcPts val="4317"/>
              </a:lnSpc>
              <a:spcBef>
                <a:spcPct val="0"/>
              </a:spcBef>
            </a:pPr>
            <a:endParaRPr lang="en-US" sz="3083">
              <a:solidFill>
                <a:srgbClr val="10D3F9"/>
              </a:solidFill>
              <a:latin typeface="Tomorrow"/>
              <a:ea typeface="Tomorrow"/>
              <a:cs typeface="Tomorrow"/>
              <a:sym typeface="Tomorrow"/>
            </a:endParaRPr>
          </a:p>
        </p:txBody>
      </p:sp>
      <p:sp>
        <p:nvSpPr>
          <p:cNvPr id="12" name="TextBox 12"/>
          <p:cNvSpPr txBox="1"/>
          <p:nvPr/>
        </p:nvSpPr>
        <p:spPr>
          <a:xfrm>
            <a:off x="388774" y="1528044"/>
            <a:ext cx="16369614" cy="841665"/>
          </a:xfrm>
          <a:prstGeom prst="rect">
            <a:avLst/>
          </a:prstGeom>
        </p:spPr>
        <p:txBody>
          <a:bodyPr lIns="0" tIns="0" rIns="0" bIns="0" rtlCol="0" anchor="t">
            <a:spAutoFit/>
          </a:bodyPr>
          <a:lstStyle/>
          <a:p>
            <a:pPr marL="0" lvl="0" indent="0" algn="l">
              <a:lnSpc>
                <a:spcPts val="6452"/>
              </a:lnSpc>
              <a:spcBef>
                <a:spcPct val="0"/>
              </a:spcBef>
            </a:pPr>
            <a:r>
              <a:rPr lang="en-US" sz="6087">
                <a:solidFill>
                  <a:srgbClr val="FFFFFF"/>
                </a:solidFill>
                <a:latin typeface="Anton"/>
                <a:ea typeface="Anton"/>
                <a:cs typeface="Anton"/>
                <a:sym typeface="Anton"/>
              </a:rPr>
              <a:t>HUẤN LUYỆN VÀ LƯU MÔ HÌNH</a:t>
            </a:r>
          </a:p>
        </p:txBody>
      </p:sp>
      <p:sp>
        <p:nvSpPr>
          <p:cNvPr id="13" name="TextBox 13"/>
          <p:cNvSpPr txBox="1"/>
          <p:nvPr/>
        </p:nvSpPr>
        <p:spPr>
          <a:xfrm>
            <a:off x="388774" y="6072200"/>
            <a:ext cx="16338325" cy="531272"/>
          </a:xfrm>
          <a:prstGeom prst="rect">
            <a:avLst/>
          </a:prstGeom>
        </p:spPr>
        <p:txBody>
          <a:bodyPr lIns="0" tIns="0" rIns="0" bIns="0" rtlCol="0" anchor="t">
            <a:spAutoFit/>
          </a:bodyPr>
          <a:lstStyle/>
          <a:p>
            <a:pPr marL="0" lvl="0" indent="0" algn="just">
              <a:lnSpc>
                <a:spcPts val="4317"/>
              </a:lnSpc>
              <a:spcBef>
                <a:spcPct val="0"/>
              </a:spcBef>
            </a:pPr>
            <a:r>
              <a:rPr lang="en-US" sz="3083">
                <a:solidFill>
                  <a:srgbClr val="10D3F9"/>
                </a:solidFill>
                <a:latin typeface="Tomorrow"/>
                <a:ea typeface="Tomorrow"/>
                <a:cs typeface="Tomorrow"/>
                <a:sym typeface="Tomorrow"/>
              </a:rPr>
              <a:t>Sau khi huấn luyện xong, mô hình được lưu dưới định dạng .keras: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023995" y="3939722"/>
            <a:ext cx="3875673" cy="7329878"/>
          </a:xfrm>
          <a:custGeom>
            <a:avLst/>
            <a:gdLst/>
            <a:ahLst/>
            <a:cxnLst/>
            <a:rect l="l" t="t" r="r" b="b"/>
            <a:pathLst>
              <a:path w="3875673" h="7329878">
                <a:moveTo>
                  <a:pt x="0" y="0"/>
                </a:moveTo>
                <a:lnTo>
                  <a:pt x="3875674" y="0"/>
                </a:lnTo>
                <a:lnTo>
                  <a:pt x="3875674" y="7329878"/>
                </a:lnTo>
                <a:lnTo>
                  <a:pt x="0" y="7329878"/>
                </a:lnTo>
                <a:lnTo>
                  <a:pt x="0" y="0"/>
                </a:lnTo>
                <a:close/>
              </a:path>
            </a:pathLst>
          </a:custGeom>
          <a:blipFill>
            <a:blip r:embed="rId3">
              <a:alphaModFix amt="18000"/>
            </a:blip>
            <a:stretch>
              <a:fillRect/>
            </a:stretch>
          </a:blipFill>
        </p:spPr>
        <p:txBody>
          <a:bodyPr/>
          <a:lstStyle/>
          <a:p>
            <a:endParaRPr lang="en-US"/>
          </a:p>
        </p:txBody>
      </p:sp>
      <p:sp>
        <p:nvSpPr>
          <p:cNvPr id="4" name="Freeform 4"/>
          <p:cNvSpPr/>
          <p:nvPr/>
        </p:nvSpPr>
        <p:spPr>
          <a:xfrm>
            <a:off x="-3940086" y="681871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57000"/>
            </a:blip>
            <a:stretch>
              <a:fillRect/>
            </a:stretch>
          </a:blipFill>
        </p:spPr>
        <p:txBody>
          <a:bodyPr/>
          <a:lstStyle/>
          <a:p>
            <a:endParaRPr lang="en-US"/>
          </a:p>
        </p:txBody>
      </p:sp>
      <p:sp>
        <p:nvSpPr>
          <p:cNvPr id="5" name="Freeform 5"/>
          <p:cNvSpPr/>
          <p:nvPr/>
        </p:nvSpPr>
        <p:spPr>
          <a:xfrm>
            <a:off x="15054726" y="4173652"/>
            <a:ext cx="3875673" cy="7329878"/>
          </a:xfrm>
          <a:custGeom>
            <a:avLst/>
            <a:gdLst/>
            <a:ahLst/>
            <a:cxnLst/>
            <a:rect l="l" t="t" r="r" b="b"/>
            <a:pathLst>
              <a:path w="3875673" h="7329878">
                <a:moveTo>
                  <a:pt x="0" y="0"/>
                </a:moveTo>
                <a:lnTo>
                  <a:pt x="3875673" y="0"/>
                </a:lnTo>
                <a:lnTo>
                  <a:pt x="3875673" y="7329878"/>
                </a:lnTo>
                <a:lnTo>
                  <a:pt x="0" y="7329878"/>
                </a:lnTo>
                <a:lnTo>
                  <a:pt x="0" y="0"/>
                </a:lnTo>
                <a:close/>
              </a:path>
            </a:pathLst>
          </a:custGeom>
          <a:blipFill>
            <a:blip r:embed="rId3">
              <a:alphaModFix amt="18000"/>
            </a:blip>
            <a:stretch>
              <a:fillRect/>
            </a:stretch>
          </a:blipFill>
        </p:spPr>
        <p:txBody>
          <a:bodyPr/>
          <a:lstStyle/>
          <a:p>
            <a:endParaRPr lang="en-US"/>
          </a:p>
        </p:txBody>
      </p:sp>
      <p:sp>
        <p:nvSpPr>
          <p:cNvPr id="6" name="Freeform 6"/>
          <p:cNvSpPr/>
          <p:nvPr/>
        </p:nvSpPr>
        <p:spPr>
          <a:xfrm>
            <a:off x="12629204" y="-2778802"/>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40000"/>
            </a:blip>
            <a:stretch>
              <a:fillRect/>
            </a:stretch>
          </a:blipFill>
        </p:spPr>
        <p:txBody>
          <a:bodyPr/>
          <a:lstStyle/>
          <a:p>
            <a:endParaRPr lang="en-US"/>
          </a:p>
        </p:txBody>
      </p:sp>
      <p:sp>
        <p:nvSpPr>
          <p:cNvPr id="7" name="Freeform 7"/>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388774" y="3795499"/>
            <a:ext cx="14347521" cy="1022261"/>
          </a:xfrm>
          <a:custGeom>
            <a:avLst/>
            <a:gdLst/>
            <a:ahLst/>
            <a:cxnLst/>
            <a:rect l="l" t="t" r="r" b="b"/>
            <a:pathLst>
              <a:path w="14347521" h="1022261">
                <a:moveTo>
                  <a:pt x="0" y="0"/>
                </a:moveTo>
                <a:lnTo>
                  <a:pt x="14347521" y="0"/>
                </a:lnTo>
                <a:lnTo>
                  <a:pt x="14347521" y="1022261"/>
                </a:lnTo>
                <a:lnTo>
                  <a:pt x="0" y="1022261"/>
                </a:lnTo>
                <a:lnTo>
                  <a:pt x="0" y="0"/>
                </a:lnTo>
                <a:close/>
              </a:path>
            </a:pathLst>
          </a:custGeom>
          <a:blipFill>
            <a:blip r:embed="rId7"/>
            <a:stretch>
              <a:fillRect/>
            </a:stretch>
          </a:blipFill>
        </p:spPr>
        <p:txBody>
          <a:bodyPr/>
          <a:lstStyle/>
          <a:p>
            <a:endParaRPr lang="en-US"/>
          </a:p>
        </p:txBody>
      </p:sp>
      <p:sp>
        <p:nvSpPr>
          <p:cNvPr id="9" name="Freeform 9"/>
          <p:cNvSpPr/>
          <p:nvPr/>
        </p:nvSpPr>
        <p:spPr>
          <a:xfrm>
            <a:off x="388774" y="6508829"/>
            <a:ext cx="14093262" cy="968912"/>
          </a:xfrm>
          <a:custGeom>
            <a:avLst/>
            <a:gdLst/>
            <a:ahLst/>
            <a:cxnLst/>
            <a:rect l="l" t="t" r="r" b="b"/>
            <a:pathLst>
              <a:path w="14093262" h="968912">
                <a:moveTo>
                  <a:pt x="0" y="0"/>
                </a:moveTo>
                <a:lnTo>
                  <a:pt x="14093261" y="0"/>
                </a:lnTo>
                <a:lnTo>
                  <a:pt x="14093261" y="968911"/>
                </a:lnTo>
                <a:lnTo>
                  <a:pt x="0" y="968911"/>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1" name="TextBox 11"/>
          <p:cNvSpPr txBox="1"/>
          <p:nvPr/>
        </p:nvSpPr>
        <p:spPr>
          <a:xfrm>
            <a:off x="388774" y="2689508"/>
            <a:ext cx="16338325" cy="1617122"/>
          </a:xfrm>
          <a:prstGeom prst="rect">
            <a:avLst/>
          </a:prstGeom>
        </p:spPr>
        <p:txBody>
          <a:bodyPr lIns="0" tIns="0" rIns="0" bIns="0" rtlCol="0" anchor="t">
            <a:spAutoFit/>
          </a:bodyPr>
          <a:lstStyle/>
          <a:p>
            <a:pPr algn="just">
              <a:lnSpc>
                <a:spcPts val="4317"/>
              </a:lnSpc>
            </a:pPr>
            <a:r>
              <a:rPr lang="en-US" sz="3083">
                <a:solidFill>
                  <a:srgbClr val="10D3F9"/>
                </a:solidFill>
                <a:latin typeface="Tomorrow"/>
                <a:ea typeface="Tomorrow"/>
                <a:cs typeface="Tomorrow"/>
                <a:sym typeface="Tomorrow"/>
              </a:rPr>
              <a:t>Đối với mô hình YOLO, ta huấn luyện mô hình với batch_size = 8 và epochs = 5:</a:t>
            </a:r>
          </a:p>
          <a:p>
            <a:pPr algn="just">
              <a:lnSpc>
                <a:spcPts val="4317"/>
              </a:lnSpc>
            </a:pPr>
            <a:endParaRPr lang="en-US" sz="3083">
              <a:solidFill>
                <a:srgbClr val="10D3F9"/>
              </a:solidFill>
              <a:latin typeface="Tomorrow"/>
              <a:ea typeface="Tomorrow"/>
              <a:cs typeface="Tomorrow"/>
              <a:sym typeface="Tomorrow"/>
            </a:endParaRPr>
          </a:p>
          <a:p>
            <a:pPr marL="0" lvl="0" indent="0" algn="just">
              <a:lnSpc>
                <a:spcPts val="4317"/>
              </a:lnSpc>
              <a:spcBef>
                <a:spcPct val="0"/>
              </a:spcBef>
            </a:pPr>
            <a:endParaRPr lang="en-US" sz="3083">
              <a:solidFill>
                <a:srgbClr val="10D3F9"/>
              </a:solidFill>
              <a:latin typeface="Tomorrow"/>
              <a:ea typeface="Tomorrow"/>
              <a:cs typeface="Tomorrow"/>
              <a:sym typeface="Tomorrow"/>
            </a:endParaRPr>
          </a:p>
        </p:txBody>
      </p:sp>
      <p:sp>
        <p:nvSpPr>
          <p:cNvPr id="12" name="TextBox 12"/>
          <p:cNvSpPr txBox="1"/>
          <p:nvPr/>
        </p:nvSpPr>
        <p:spPr>
          <a:xfrm>
            <a:off x="388774" y="1528044"/>
            <a:ext cx="16369614" cy="841665"/>
          </a:xfrm>
          <a:prstGeom prst="rect">
            <a:avLst/>
          </a:prstGeom>
        </p:spPr>
        <p:txBody>
          <a:bodyPr lIns="0" tIns="0" rIns="0" bIns="0" rtlCol="0" anchor="t">
            <a:spAutoFit/>
          </a:bodyPr>
          <a:lstStyle/>
          <a:p>
            <a:pPr marL="0" lvl="0" indent="0" algn="l">
              <a:lnSpc>
                <a:spcPts val="6452"/>
              </a:lnSpc>
              <a:spcBef>
                <a:spcPct val="0"/>
              </a:spcBef>
            </a:pPr>
            <a:r>
              <a:rPr lang="en-US" sz="6087">
                <a:solidFill>
                  <a:srgbClr val="FFFFFF"/>
                </a:solidFill>
                <a:latin typeface="Anton"/>
                <a:ea typeface="Anton"/>
                <a:cs typeface="Anton"/>
                <a:sym typeface="Anton"/>
              </a:rPr>
              <a:t>HUẤN LUYỆN VÀ LƯU MÔ HÌNH</a:t>
            </a:r>
          </a:p>
        </p:txBody>
      </p:sp>
      <p:sp>
        <p:nvSpPr>
          <p:cNvPr id="13" name="TextBox 13"/>
          <p:cNvSpPr txBox="1"/>
          <p:nvPr/>
        </p:nvSpPr>
        <p:spPr>
          <a:xfrm>
            <a:off x="388774" y="5320332"/>
            <a:ext cx="16338325" cy="531272"/>
          </a:xfrm>
          <a:prstGeom prst="rect">
            <a:avLst/>
          </a:prstGeom>
        </p:spPr>
        <p:txBody>
          <a:bodyPr lIns="0" tIns="0" rIns="0" bIns="0" rtlCol="0" anchor="t">
            <a:spAutoFit/>
          </a:bodyPr>
          <a:lstStyle/>
          <a:p>
            <a:pPr marL="0" lvl="0" indent="0" algn="just">
              <a:lnSpc>
                <a:spcPts val="4317"/>
              </a:lnSpc>
              <a:spcBef>
                <a:spcPct val="0"/>
              </a:spcBef>
            </a:pPr>
            <a:r>
              <a:rPr lang="en-US" sz="3083">
                <a:solidFill>
                  <a:srgbClr val="10D3F9"/>
                </a:solidFill>
                <a:latin typeface="Tomorrow"/>
                <a:ea typeface="Tomorrow"/>
                <a:cs typeface="Tomorrow"/>
                <a:sym typeface="Tomorrow"/>
              </a:rPr>
              <a:t>Sau khi huấn luyện xong, mô hình được lưu dưới định dạng .onnx:</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117" t="-41920" r="-18932" b="-25458"/>
            </a:stretch>
          </a:blipFill>
        </p:spPr>
        <p:txBody>
          <a:bodyPr/>
          <a:lstStyle/>
          <a:p>
            <a:endParaRPr lang="en-US"/>
          </a:p>
        </p:txBody>
      </p:sp>
      <p:sp>
        <p:nvSpPr>
          <p:cNvPr id="3" name="Freeform 3"/>
          <p:cNvSpPr/>
          <p:nvPr/>
        </p:nvSpPr>
        <p:spPr>
          <a:xfrm>
            <a:off x="6663041" y="465736"/>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338627" y="7224057"/>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675809" y="-43695"/>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4884163" y="759852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7">
              <a:alphaModFix amt="61000"/>
            </a:blip>
            <a:stretch>
              <a:fillRect/>
            </a:stretch>
          </a:blipFill>
        </p:spPr>
        <p:txBody>
          <a:bodyPr/>
          <a:lstStyle/>
          <a:p>
            <a:endParaRPr lang="en-US"/>
          </a:p>
        </p:txBody>
      </p:sp>
      <p:sp>
        <p:nvSpPr>
          <p:cNvPr id="7" name="TextBox 7"/>
          <p:cNvSpPr txBox="1"/>
          <p:nvPr/>
        </p:nvSpPr>
        <p:spPr>
          <a:xfrm>
            <a:off x="7492002" y="56809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8" name="TextBox 8"/>
          <p:cNvSpPr txBox="1"/>
          <p:nvPr/>
        </p:nvSpPr>
        <p:spPr>
          <a:xfrm>
            <a:off x="6940057" y="3137724"/>
            <a:ext cx="10596259" cy="3852245"/>
          </a:xfrm>
          <a:prstGeom prst="rect">
            <a:avLst/>
          </a:prstGeom>
        </p:spPr>
        <p:txBody>
          <a:bodyPr lIns="0" tIns="0" rIns="0" bIns="0" rtlCol="0" anchor="t">
            <a:spAutoFit/>
          </a:bodyPr>
          <a:lstStyle/>
          <a:p>
            <a:pPr algn="l">
              <a:lnSpc>
                <a:spcPts val="15521"/>
              </a:lnSpc>
            </a:pPr>
            <a:r>
              <a:rPr lang="en-US" sz="11086">
                <a:solidFill>
                  <a:srgbClr val="FFFFFF"/>
                </a:solidFill>
                <a:latin typeface="Anton"/>
                <a:ea typeface="Anton"/>
                <a:cs typeface="Anton"/>
                <a:sym typeface="Anton"/>
              </a:rPr>
              <a:t>DỰ ĐOÁN BOUNDING BOX</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541579" y="-1882901"/>
            <a:ext cx="12919638" cy="12919638"/>
          </a:xfrm>
          <a:custGeom>
            <a:avLst/>
            <a:gdLst/>
            <a:ahLst/>
            <a:cxnLst/>
            <a:rect l="l" t="t" r="r" b="b"/>
            <a:pathLst>
              <a:path w="12919638" h="12919638">
                <a:moveTo>
                  <a:pt x="0" y="0"/>
                </a:moveTo>
                <a:lnTo>
                  <a:pt x="12919637" y="0"/>
                </a:lnTo>
                <a:lnTo>
                  <a:pt x="12919637" y="12919638"/>
                </a:lnTo>
                <a:lnTo>
                  <a:pt x="0" y="12919638"/>
                </a:lnTo>
                <a:lnTo>
                  <a:pt x="0" y="0"/>
                </a:lnTo>
                <a:close/>
              </a:path>
            </a:pathLst>
          </a:custGeom>
          <a:blipFill>
            <a:blip r:embed="rId3">
              <a:alphaModFix amt="24000"/>
            </a:blip>
            <a:stretch>
              <a:fillRect/>
            </a:stretch>
          </a:blipFill>
        </p:spPr>
        <p:txBody>
          <a:bodyPr/>
          <a:lstStyle/>
          <a:p>
            <a:endParaRPr lang="en-US"/>
          </a:p>
        </p:txBody>
      </p:sp>
      <p:sp>
        <p:nvSpPr>
          <p:cNvPr id="4" name="Freeform 4"/>
          <p:cNvSpPr/>
          <p:nvPr/>
        </p:nvSpPr>
        <p:spPr>
          <a:xfrm>
            <a:off x="-5258141" y="514350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61000"/>
            </a:blip>
            <a:stretch>
              <a:fillRect/>
            </a:stretch>
          </a:blipFill>
        </p:spPr>
        <p:txBody>
          <a:bodyPr/>
          <a:lstStyle/>
          <a:p>
            <a:endParaRPr lang="en-US"/>
          </a:p>
        </p:txBody>
      </p:sp>
      <p:sp>
        <p:nvSpPr>
          <p:cNvPr id="5" name="Freeform 5"/>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3783529" y="8696364"/>
            <a:ext cx="9477174" cy="3435475"/>
          </a:xfrm>
          <a:custGeom>
            <a:avLst/>
            <a:gdLst/>
            <a:ahLst/>
            <a:cxnLst/>
            <a:rect l="l" t="t" r="r" b="b"/>
            <a:pathLst>
              <a:path w="9477174" h="3435475">
                <a:moveTo>
                  <a:pt x="0" y="0"/>
                </a:moveTo>
                <a:lnTo>
                  <a:pt x="9477173" y="0"/>
                </a:lnTo>
                <a:lnTo>
                  <a:pt x="9477173" y="3435476"/>
                </a:lnTo>
                <a:lnTo>
                  <a:pt x="0" y="3435476"/>
                </a:lnTo>
                <a:lnTo>
                  <a:pt x="0" y="0"/>
                </a:lnTo>
                <a:close/>
              </a:path>
            </a:pathLst>
          </a:custGeom>
          <a:blipFill>
            <a:blip r:embed="rId7">
              <a:alphaModFix amt="57000"/>
            </a:blip>
            <a:stretch>
              <a:fillRect/>
            </a:stretch>
          </a:blipFill>
        </p:spPr>
        <p:txBody>
          <a:bodyPr/>
          <a:lstStyle/>
          <a:p>
            <a:endParaRPr lang="en-US"/>
          </a:p>
        </p:txBody>
      </p:sp>
      <p:sp>
        <p:nvSpPr>
          <p:cNvPr id="7" name="Freeform 7"/>
          <p:cNvSpPr/>
          <p:nvPr/>
        </p:nvSpPr>
        <p:spPr>
          <a:xfrm>
            <a:off x="1253966" y="4548264"/>
            <a:ext cx="13605387" cy="1190471"/>
          </a:xfrm>
          <a:custGeom>
            <a:avLst/>
            <a:gdLst/>
            <a:ahLst/>
            <a:cxnLst/>
            <a:rect l="l" t="t" r="r" b="b"/>
            <a:pathLst>
              <a:path w="13605387" h="1190471">
                <a:moveTo>
                  <a:pt x="0" y="0"/>
                </a:moveTo>
                <a:lnTo>
                  <a:pt x="13605387" y="0"/>
                </a:lnTo>
                <a:lnTo>
                  <a:pt x="13605387" y="1190472"/>
                </a:lnTo>
                <a:lnTo>
                  <a:pt x="0" y="1190472"/>
                </a:lnTo>
                <a:lnTo>
                  <a:pt x="0" y="0"/>
                </a:lnTo>
                <a:close/>
              </a:path>
            </a:pathLst>
          </a:custGeom>
          <a:blipFill>
            <a:blip r:embed="rId8"/>
            <a:stretch>
              <a:fillRect/>
            </a:stretch>
          </a:blipFill>
        </p:spPr>
        <p:txBody>
          <a:bodyPr/>
          <a:lstStyle/>
          <a:p>
            <a:endParaRPr lang="en-US"/>
          </a:p>
        </p:txBody>
      </p:sp>
      <p:sp>
        <p:nvSpPr>
          <p:cNvPr id="8" name="Freeform 8"/>
          <p:cNvSpPr/>
          <p:nvPr/>
        </p:nvSpPr>
        <p:spPr>
          <a:xfrm>
            <a:off x="1253966" y="7217550"/>
            <a:ext cx="8572095" cy="1094923"/>
          </a:xfrm>
          <a:custGeom>
            <a:avLst/>
            <a:gdLst/>
            <a:ahLst/>
            <a:cxnLst/>
            <a:rect l="l" t="t" r="r" b="b"/>
            <a:pathLst>
              <a:path w="8572095" h="1094923">
                <a:moveTo>
                  <a:pt x="0" y="0"/>
                </a:moveTo>
                <a:lnTo>
                  <a:pt x="8572096" y="0"/>
                </a:lnTo>
                <a:lnTo>
                  <a:pt x="8572096" y="1094923"/>
                </a:lnTo>
                <a:lnTo>
                  <a:pt x="0" y="1094923"/>
                </a:lnTo>
                <a:lnTo>
                  <a:pt x="0" y="0"/>
                </a:lnTo>
                <a:close/>
              </a:path>
            </a:pathLst>
          </a:custGeom>
          <a:blipFill>
            <a:blip r:embed="rId9"/>
            <a:stretch>
              <a:fillRect/>
            </a:stretch>
          </a:blipFill>
        </p:spPr>
        <p:txBody>
          <a:bodyPr/>
          <a:lstStyle/>
          <a:p>
            <a:endParaRPr lang="en-US"/>
          </a:p>
        </p:txBody>
      </p:sp>
      <p:sp>
        <p:nvSpPr>
          <p:cNvPr id="9" name="TextBox 9"/>
          <p:cNvSpPr txBox="1"/>
          <p:nvPr/>
        </p:nvSpPr>
        <p:spPr>
          <a:xfrm>
            <a:off x="388774" y="5993392"/>
            <a:ext cx="16015167" cy="2702972"/>
          </a:xfrm>
          <a:prstGeom prst="rect">
            <a:avLst/>
          </a:prstGeom>
        </p:spPr>
        <p:txBody>
          <a:bodyPr lIns="0" tIns="0" rIns="0" bIns="0" rtlCol="0" anchor="t">
            <a:spAutoFit/>
          </a:bodyPr>
          <a:lstStyle/>
          <a:p>
            <a:pPr algn="just">
              <a:lnSpc>
                <a:spcPts val="4317"/>
              </a:lnSpc>
            </a:pPr>
            <a:r>
              <a:rPr lang="en-US" sz="3083">
                <a:solidFill>
                  <a:srgbClr val="10D3F9"/>
                </a:solidFill>
                <a:latin typeface="Tomorrow"/>
                <a:ea typeface="Tomorrow"/>
                <a:cs typeface="Tomorrow"/>
                <a:sym typeface="Tomorrow"/>
              </a:rPr>
              <a:t>Dữ liệu đầu vào sau khi xử lý </a:t>
            </a:r>
            <a:r>
              <a:rPr lang="en-US" sz="3083" i="1">
                <a:solidFill>
                  <a:srgbClr val="10D3F9"/>
                </a:solidFill>
                <a:latin typeface="Tomorrow Italics"/>
                <a:ea typeface="Tomorrow Italics"/>
                <a:cs typeface="Tomorrow Italics"/>
                <a:sym typeface="Tomorrow Italics"/>
              </a:rPr>
              <a:t>test_arr </a:t>
            </a:r>
            <a:r>
              <a:rPr lang="en-US" sz="3083">
                <a:solidFill>
                  <a:srgbClr val="10D3F9"/>
                </a:solidFill>
                <a:latin typeface="Tomorrow"/>
                <a:ea typeface="Tomorrow"/>
                <a:cs typeface="Tomorrow"/>
                <a:sym typeface="Tomorrow"/>
              </a:rPr>
              <a:t>sẽ được mô hình tiếp nhận và đưa ra dự đoán vị trí của bounding box chứa phần biển số</a:t>
            </a:r>
          </a:p>
          <a:p>
            <a:pPr algn="just">
              <a:lnSpc>
                <a:spcPts val="4317"/>
              </a:lnSpc>
            </a:pPr>
            <a:endParaRPr lang="en-US" sz="3083">
              <a:solidFill>
                <a:srgbClr val="10D3F9"/>
              </a:solidFill>
              <a:latin typeface="Tomorrow"/>
              <a:ea typeface="Tomorrow"/>
              <a:cs typeface="Tomorrow"/>
              <a:sym typeface="Tomorrow"/>
            </a:endParaRPr>
          </a:p>
          <a:p>
            <a:pPr algn="just">
              <a:lnSpc>
                <a:spcPts val="4317"/>
              </a:lnSpc>
            </a:pPr>
            <a:endParaRPr lang="en-US" sz="3083">
              <a:solidFill>
                <a:srgbClr val="10D3F9"/>
              </a:solidFill>
              <a:latin typeface="Tomorrow"/>
              <a:ea typeface="Tomorrow"/>
              <a:cs typeface="Tomorrow"/>
              <a:sym typeface="Tomorrow"/>
            </a:endParaRPr>
          </a:p>
          <a:p>
            <a:pPr marL="0" lvl="0" indent="0" algn="just">
              <a:lnSpc>
                <a:spcPts val="4317"/>
              </a:lnSpc>
              <a:spcBef>
                <a:spcPct val="0"/>
              </a:spcBef>
            </a:pPr>
            <a:endParaRPr lang="en-US" sz="3083">
              <a:solidFill>
                <a:srgbClr val="10D3F9"/>
              </a:solidFill>
              <a:latin typeface="Tomorrow"/>
              <a:ea typeface="Tomorrow"/>
              <a:cs typeface="Tomorrow"/>
              <a:sym typeface="Tomorrow"/>
            </a:endParaRPr>
          </a:p>
        </p:txBody>
      </p:sp>
      <p:sp>
        <p:nvSpPr>
          <p:cNvPr id="10" name="TextBox 10"/>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1" name="TextBox 11"/>
          <p:cNvSpPr txBox="1"/>
          <p:nvPr/>
        </p:nvSpPr>
        <p:spPr>
          <a:xfrm>
            <a:off x="388774" y="1528044"/>
            <a:ext cx="13394755" cy="841665"/>
          </a:xfrm>
          <a:prstGeom prst="rect">
            <a:avLst/>
          </a:prstGeom>
        </p:spPr>
        <p:txBody>
          <a:bodyPr lIns="0" tIns="0" rIns="0" bIns="0" rtlCol="0" anchor="t">
            <a:spAutoFit/>
          </a:bodyPr>
          <a:lstStyle/>
          <a:p>
            <a:pPr marL="0" lvl="0" indent="0" algn="l">
              <a:lnSpc>
                <a:spcPts val="6452"/>
              </a:lnSpc>
              <a:spcBef>
                <a:spcPct val="0"/>
              </a:spcBef>
            </a:pPr>
            <a:r>
              <a:rPr lang="en-US" sz="6087">
                <a:solidFill>
                  <a:srgbClr val="FFFFFF"/>
                </a:solidFill>
                <a:latin typeface="Anton"/>
                <a:ea typeface="Anton"/>
                <a:cs typeface="Anton"/>
                <a:sym typeface="Anton"/>
              </a:rPr>
              <a:t>DỰ ĐOÁN BOUNDING BOX</a:t>
            </a:r>
          </a:p>
        </p:txBody>
      </p:sp>
      <p:sp>
        <p:nvSpPr>
          <p:cNvPr id="12" name="TextBox 12"/>
          <p:cNvSpPr txBox="1"/>
          <p:nvPr/>
        </p:nvSpPr>
        <p:spPr>
          <a:xfrm>
            <a:off x="388774" y="8629689"/>
            <a:ext cx="16588122" cy="1617122"/>
          </a:xfrm>
          <a:prstGeom prst="rect">
            <a:avLst/>
          </a:prstGeom>
        </p:spPr>
        <p:txBody>
          <a:bodyPr lIns="0" tIns="0" rIns="0" bIns="0" rtlCol="0" anchor="t">
            <a:spAutoFit/>
          </a:bodyPr>
          <a:lstStyle/>
          <a:p>
            <a:pPr algn="just">
              <a:lnSpc>
                <a:spcPts val="4317"/>
              </a:lnSpc>
            </a:pPr>
            <a:r>
              <a:rPr lang="en-US" sz="3083">
                <a:solidFill>
                  <a:srgbClr val="10D3F9"/>
                </a:solidFill>
                <a:latin typeface="Tomorrow"/>
                <a:ea typeface="Tomorrow"/>
                <a:cs typeface="Tomorrow"/>
                <a:sym typeface="Tomorrow"/>
              </a:rPr>
              <a:t>Dữ liệu đầu ra </a:t>
            </a:r>
            <a:r>
              <a:rPr lang="en-US" sz="3083" i="1">
                <a:solidFill>
                  <a:srgbClr val="10D3F9"/>
                </a:solidFill>
                <a:latin typeface="Tomorrow Italics"/>
                <a:ea typeface="Tomorrow Italics"/>
                <a:cs typeface="Tomorrow Italics"/>
                <a:sym typeface="Tomorrow Italics"/>
              </a:rPr>
              <a:t>coords</a:t>
            </a:r>
            <a:r>
              <a:rPr lang="en-US" sz="3083">
                <a:solidFill>
                  <a:srgbClr val="10D3F9"/>
                </a:solidFill>
                <a:latin typeface="Tomorrow"/>
                <a:ea typeface="Tomorrow"/>
                <a:cs typeface="Tomorrow"/>
                <a:sym typeface="Tomorrow"/>
              </a:rPr>
              <a:t> sẽ ở dạng mảng chứa tọa độ (xmin, xmax, ymin, ymax) của bounding box và được chuẩn hóa vào khoảng [0, 1]</a:t>
            </a:r>
          </a:p>
          <a:p>
            <a:pPr marL="0" lvl="0" indent="0" algn="just">
              <a:lnSpc>
                <a:spcPts val="4317"/>
              </a:lnSpc>
              <a:spcBef>
                <a:spcPct val="0"/>
              </a:spcBef>
            </a:pPr>
            <a:endParaRPr lang="en-US" sz="3083">
              <a:solidFill>
                <a:srgbClr val="10D3F9"/>
              </a:solidFill>
              <a:latin typeface="Tomorrow"/>
              <a:ea typeface="Tomorrow"/>
              <a:cs typeface="Tomorrow"/>
              <a:sym typeface="Tomorrow"/>
            </a:endParaRPr>
          </a:p>
        </p:txBody>
      </p:sp>
      <p:sp>
        <p:nvSpPr>
          <p:cNvPr id="13" name="TextBox 13"/>
          <p:cNvSpPr txBox="1"/>
          <p:nvPr/>
        </p:nvSpPr>
        <p:spPr>
          <a:xfrm>
            <a:off x="388774" y="2712608"/>
            <a:ext cx="14677396" cy="1074197"/>
          </a:xfrm>
          <a:prstGeom prst="rect">
            <a:avLst/>
          </a:prstGeom>
        </p:spPr>
        <p:txBody>
          <a:bodyPr lIns="0" tIns="0" rIns="0" bIns="0" rtlCol="0" anchor="t">
            <a:spAutoFit/>
          </a:bodyPr>
          <a:lstStyle/>
          <a:p>
            <a:pPr algn="just">
              <a:lnSpc>
                <a:spcPts val="4317"/>
              </a:lnSpc>
            </a:pPr>
            <a:r>
              <a:rPr lang="en-US" sz="3083">
                <a:solidFill>
                  <a:srgbClr val="10D3F9"/>
                </a:solidFill>
                <a:latin typeface="Tomorrow"/>
                <a:ea typeface="Tomorrow"/>
                <a:cs typeface="Tomorrow"/>
                <a:sym typeface="Tomorrow"/>
              </a:rPr>
              <a:t>Đối với mô hình InceptionResNetV2:</a:t>
            </a:r>
          </a:p>
          <a:p>
            <a:pPr marL="0" lvl="0" indent="0" algn="just">
              <a:lnSpc>
                <a:spcPts val="4317"/>
              </a:lnSpc>
              <a:spcBef>
                <a:spcPct val="0"/>
              </a:spcBef>
            </a:pPr>
            <a:endParaRPr lang="en-US" sz="3083">
              <a:solidFill>
                <a:srgbClr val="10D3F9"/>
              </a:solidFill>
              <a:latin typeface="Tomorrow"/>
              <a:ea typeface="Tomorrow"/>
              <a:cs typeface="Tomorrow"/>
              <a:sym typeface="Tomorrow"/>
            </a:endParaRPr>
          </a:p>
        </p:txBody>
      </p:sp>
      <p:sp>
        <p:nvSpPr>
          <p:cNvPr id="14" name="TextBox 14"/>
          <p:cNvSpPr txBox="1"/>
          <p:nvPr/>
        </p:nvSpPr>
        <p:spPr>
          <a:xfrm>
            <a:off x="388774" y="3720130"/>
            <a:ext cx="16588122" cy="1074197"/>
          </a:xfrm>
          <a:prstGeom prst="rect">
            <a:avLst/>
          </a:prstGeom>
        </p:spPr>
        <p:txBody>
          <a:bodyPr lIns="0" tIns="0" rIns="0" bIns="0" rtlCol="0" anchor="t">
            <a:spAutoFit/>
          </a:bodyPr>
          <a:lstStyle/>
          <a:p>
            <a:pPr algn="just">
              <a:lnSpc>
                <a:spcPts val="4317"/>
              </a:lnSpc>
            </a:pPr>
            <a:r>
              <a:rPr lang="en-US" sz="3083">
                <a:solidFill>
                  <a:srgbClr val="10D3F9"/>
                </a:solidFill>
                <a:latin typeface="Tomorrow"/>
                <a:ea typeface="Tomorrow"/>
                <a:cs typeface="Tomorrow"/>
                <a:sym typeface="Tomorrow"/>
              </a:rPr>
              <a:t>Mô hình đã huấn luyện được tải lên để phát hiện đối tượng trong hình ảnh đầu vào</a:t>
            </a:r>
          </a:p>
          <a:p>
            <a:pPr marL="0" lvl="0" indent="0" algn="just">
              <a:lnSpc>
                <a:spcPts val="4317"/>
              </a:lnSpc>
              <a:spcBef>
                <a:spcPct val="0"/>
              </a:spcBef>
            </a:pPr>
            <a:endParaRPr lang="en-US" sz="3083">
              <a:solidFill>
                <a:srgbClr val="10D3F9"/>
              </a:solidFill>
              <a:latin typeface="Tomorrow"/>
              <a:ea typeface="Tomorrow"/>
              <a:cs typeface="Tomorrow"/>
              <a:sym typeface="Tomorrow"/>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940086" y="681871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2">
              <a:alphaModFix amt="57000"/>
            </a:blip>
            <a:stretch>
              <a:fillRect/>
            </a:stretch>
          </a:blipFill>
        </p:spPr>
        <p:txBody>
          <a:bodyPr/>
          <a:lstStyle/>
          <a:p>
            <a:endParaRPr lang="en-US"/>
          </a:p>
        </p:txBody>
      </p:sp>
      <p:sp>
        <p:nvSpPr>
          <p:cNvPr id="3" name="Freeform 3"/>
          <p:cNvSpPr/>
          <p:nvPr/>
        </p:nvSpPr>
        <p:spPr>
          <a:xfrm>
            <a:off x="15054726" y="4173652"/>
            <a:ext cx="3875673" cy="7329878"/>
          </a:xfrm>
          <a:custGeom>
            <a:avLst/>
            <a:gdLst/>
            <a:ahLst/>
            <a:cxnLst/>
            <a:rect l="l" t="t" r="r" b="b"/>
            <a:pathLst>
              <a:path w="3875673" h="7329878">
                <a:moveTo>
                  <a:pt x="0" y="0"/>
                </a:moveTo>
                <a:lnTo>
                  <a:pt x="3875673" y="0"/>
                </a:lnTo>
                <a:lnTo>
                  <a:pt x="3875673" y="7329878"/>
                </a:lnTo>
                <a:lnTo>
                  <a:pt x="0" y="7329878"/>
                </a:lnTo>
                <a:lnTo>
                  <a:pt x="0" y="0"/>
                </a:lnTo>
                <a:close/>
              </a:path>
            </a:pathLst>
          </a:custGeom>
          <a:blipFill>
            <a:blip r:embed="rId3">
              <a:alphaModFix amt="18000"/>
            </a:blip>
            <a:stretch>
              <a:fillRect/>
            </a:stretch>
          </a:blipFill>
        </p:spPr>
        <p:txBody>
          <a:bodyPr/>
          <a:lstStyle/>
          <a:p>
            <a:endParaRPr lang="en-US"/>
          </a:p>
        </p:txBody>
      </p:sp>
      <p:sp>
        <p:nvSpPr>
          <p:cNvPr id="4" name="Freeform 4"/>
          <p:cNvSpPr/>
          <p:nvPr/>
        </p:nvSpPr>
        <p:spPr>
          <a:xfrm>
            <a:off x="-1030884" y="0"/>
            <a:ext cx="10019632" cy="10287000"/>
          </a:xfrm>
          <a:custGeom>
            <a:avLst/>
            <a:gdLst/>
            <a:ahLst/>
            <a:cxnLst/>
            <a:rect l="l" t="t" r="r" b="b"/>
            <a:pathLst>
              <a:path w="10019632" h="10287000">
                <a:moveTo>
                  <a:pt x="0" y="0"/>
                </a:moveTo>
                <a:lnTo>
                  <a:pt x="10019631" y="0"/>
                </a:lnTo>
                <a:lnTo>
                  <a:pt x="10019631" y="10287000"/>
                </a:lnTo>
                <a:lnTo>
                  <a:pt x="0" y="10287000"/>
                </a:lnTo>
                <a:lnTo>
                  <a:pt x="0" y="0"/>
                </a:lnTo>
                <a:close/>
              </a:path>
            </a:pathLst>
          </a:custGeom>
          <a:blipFill>
            <a:blip r:embed="rId4"/>
            <a:stretch>
              <a:fillRect l="-25837" t="-50121" r="-28165" b="-50121"/>
            </a:stretch>
          </a:blipFill>
        </p:spPr>
        <p:txBody>
          <a:bodyPr/>
          <a:lstStyle/>
          <a:p>
            <a:endParaRPr lang="en-US"/>
          </a:p>
        </p:txBody>
      </p:sp>
      <p:sp>
        <p:nvSpPr>
          <p:cNvPr id="5" name="Freeform 5"/>
          <p:cNvSpPr/>
          <p:nvPr/>
        </p:nvSpPr>
        <p:spPr>
          <a:xfrm>
            <a:off x="8988747" y="0"/>
            <a:ext cx="10434695" cy="10287000"/>
          </a:xfrm>
          <a:custGeom>
            <a:avLst/>
            <a:gdLst/>
            <a:ahLst/>
            <a:cxnLst/>
            <a:rect l="l" t="t" r="r" b="b"/>
            <a:pathLst>
              <a:path w="10434695" h="10287000">
                <a:moveTo>
                  <a:pt x="0" y="0"/>
                </a:moveTo>
                <a:lnTo>
                  <a:pt x="10434695" y="0"/>
                </a:lnTo>
                <a:lnTo>
                  <a:pt x="10434695" y="10287000"/>
                </a:lnTo>
                <a:lnTo>
                  <a:pt x="0" y="10287000"/>
                </a:lnTo>
                <a:lnTo>
                  <a:pt x="0" y="0"/>
                </a:lnTo>
                <a:close/>
              </a:path>
            </a:pathLst>
          </a:custGeom>
          <a:blipFill>
            <a:blip r:embed="rId5"/>
            <a:stretch>
              <a:fillRect l="-13326" r="-34550"/>
            </a:stretch>
          </a:blipFill>
        </p:spPr>
        <p:txBody>
          <a:bodyPr/>
          <a:lstStyle/>
          <a:p>
            <a:endParaRPr lang="en-US"/>
          </a:p>
        </p:txBody>
      </p:sp>
      <p:sp>
        <p:nvSpPr>
          <p:cNvPr id="6" name="Freeform 6"/>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0" y="52757"/>
            <a:ext cx="18288000" cy="10313700"/>
          </a:xfrm>
          <a:custGeom>
            <a:avLst/>
            <a:gdLst/>
            <a:ahLst/>
            <a:cxnLst/>
            <a:rect l="l" t="t" r="r" b="b"/>
            <a:pathLst>
              <a:path w="18288000" h="10313700">
                <a:moveTo>
                  <a:pt x="0" y="0"/>
                </a:moveTo>
                <a:lnTo>
                  <a:pt x="18288000" y="0"/>
                </a:lnTo>
                <a:lnTo>
                  <a:pt x="18288000" y="10313700"/>
                </a:lnTo>
                <a:lnTo>
                  <a:pt x="0" y="103137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TextBox 8"/>
          <p:cNvSpPr txBox="1"/>
          <p:nvPr/>
        </p:nvSpPr>
        <p:spPr>
          <a:xfrm>
            <a:off x="1249437"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9" name="TextBox 9"/>
          <p:cNvSpPr txBox="1"/>
          <p:nvPr/>
        </p:nvSpPr>
        <p:spPr>
          <a:xfrm>
            <a:off x="5021378" y="9370870"/>
            <a:ext cx="8690335" cy="531272"/>
          </a:xfrm>
          <a:prstGeom prst="rect">
            <a:avLst/>
          </a:prstGeom>
        </p:spPr>
        <p:txBody>
          <a:bodyPr lIns="0" tIns="0" rIns="0" bIns="0" rtlCol="0" anchor="t">
            <a:spAutoFit/>
          </a:bodyPr>
          <a:lstStyle/>
          <a:p>
            <a:pPr algn="just">
              <a:lnSpc>
                <a:spcPts val="4317"/>
              </a:lnSpc>
              <a:spcBef>
                <a:spcPct val="0"/>
              </a:spcBef>
            </a:pPr>
            <a:r>
              <a:rPr lang="en-US" sz="3083">
                <a:solidFill>
                  <a:srgbClr val="FFFFFF"/>
                </a:solidFill>
                <a:latin typeface="Tomorrow"/>
                <a:ea typeface="Tomorrow"/>
                <a:cs typeface="Tomorrow"/>
                <a:sym typeface="Tomorrow"/>
              </a:rPr>
              <a:t>Giờ cao điểm tại thành phố Hồ Chí Minh</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541579" y="-1882901"/>
            <a:ext cx="12919638" cy="12919638"/>
          </a:xfrm>
          <a:custGeom>
            <a:avLst/>
            <a:gdLst/>
            <a:ahLst/>
            <a:cxnLst/>
            <a:rect l="l" t="t" r="r" b="b"/>
            <a:pathLst>
              <a:path w="12919638" h="12919638">
                <a:moveTo>
                  <a:pt x="0" y="0"/>
                </a:moveTo>
                <a:lnTo>
                  <a:pt x="12919637" y="0"/>
                </a:lnTo>
                <a:lnTo>
                  <a:pt x="12919637" y="12919638"/>
                </a:lnTo>
                <a:lnTo>
                  <a:pt x="0" y="12919638"/>
                </a:lnTo>
                <a:lnTo>
                  <a:pt x="0" y="0"/>
                </a:lnTo>
                <a:close/>
              </a:path>
            </a:pathLst>
          </a:custGeom>
          <a:blipFill>
            <a:blip r:embed="rId3">
              <a:alphaModFix amt="24000"/>
            </a:blip>
            <a:stretch>
              <a:fillRect/>
            </a:stretch>
          </a:blipFill>
        </p:spPr>
        <p:txBody>
          <a:bodyPr/>
          <a:lstStyle/>
          <a:p>
            <a:endParaRPr lang="en-US"/>
          </a:p>
        </p:txBody>
      </p:sp>
      <p:sp>
        <p:nvSpPr>
          <p:cNvPr id="4" name="Freeform 4"/>
          <p:cNvSpPr/>
          <p:nvPr/>
        </p:nvSpPr>
        <p:spPr>
          <a:xfrm>
            <a:off x="-5258141" y="514350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61000"/>
            </a:blip>
            <a:stretch>
              <a:fillRect/>
            </a:stretch>
          </a:blipFill>
        </p:spPr>
        <p:txBody>
          <a:bodyPr/>
          <a:lstStyle/>
          <a:p>
            <a:endParaRPr lang="en-US"/>
          </a:p>
        </p:txBody>
      </p:sp>
      <p:sp>
        <p:nvSpPr>
          <p:cNvPr id="5" name="Freeform 5"/>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3783529" y="8696364"/>
            <a:ext cx="9477174" cy="3435475"/>
          </a:xfrm>
          <a:custGeom>
            <a:avLst/>
            <a:gdLst/>
            <a:ahLst/>
            <a:cxnLst/>
            <a:rect l="l" t="t" r="r" b="b"/>
            <a:pathLst>
              <a:path w="9477174" h="3435475">
                <a:moveTo>
                  <a:pt x="0" y="0"/>
                </a:moveTo>
                <a:lnTo>
                  <a:pt x="9477173" y="0"/>
                </a:lnTo>
                <a:lnTo>
                  <a:pt x="9477173" y="3435476"/>
                </a:lnTo>
                <a:lnTo>
                  <a:pt x="0" y="3435476"/>
                </a:lnTo>
                <a:lnTo>
                  <a:pt x="0" y="0"/>
                </a:lnTo>
                <a:close/>
              </a:path>
            </a:pathLst>
          </a:custGeom>
          <a:blipFill>
            <a:blip r:embed="rId7">
              <a:alphaModFix amt="57000"/>
            </a:blip>
            <a:stretch>
              <a:fillRect/>
            </a:stretch>
          </a:blipFill>
        </p:spPr>
        <p:txBody>
          <a:bodyPr/>
          <a:lstStyle/>
          <a:p>
            <a:endParaRPr lang="en-US"/>
          </a:p>
        </p:txBody>
      </p:sp>
      <p:sp>
        <p:nvSpPr>
          <p:cNvPr id="7" name="TextBox 7"/>
          <p:cNvSpPr txBox="1"/>
          <p:nvPr/>
        </p:nvSpPr>
        <p:spPr>
          <a:xfrm>
            <a:off x="388774" y="3720130"/>
            <a:ext cx="16015167" cy="2702972"/>
          </a:xfrm>
          <a:prstGeom prst="rect">
            <a:avLst/>
          </a:prstGeom>
        </p:spPr>
        <p:txBody>
          <a:bodyPr lIns="0" tIns="0" rIns="0" bIns="0" rtlCol="0" anchor="t">
            <a:spAutoFit/>
          </a:bodyPr>
          <a:lstStyle/>
          <a:p>
            <a:pPr algn="just">
              <a:lnSpc>
                <a:spcPts val="4317"/>
              </a:lnSpc>
            </a:pPr>
            <a:r>
              <a:rPr lang="en-US" sz="3083">
                <a:solidFill>
                  <a:srgbClr val="10D3F9"/>
                </a:solidFill>
                <a:latin typeface="Tomorrow"/>
                <a:ea typeface="Tomorrow"/>
                <a:cs typeface="Tomorrow"/>
                <a:sym typeface="Tomorrow"/>
              </a:rPr>
              <a:t>Dựa trên kích thước ảnh gốc đã được lưu lại, các tọa độ của bounding box sẽ được phi chuẩn hóa để tỉ lệ với kích thước thực tế của ảnh.</a:t>
            </a:r>
          </a:p>
          <a:p>
            <a:pPr algn="just">
              <a:lnSpc>
                <a:spcPts val="4317"/>
              </a:lnSpc>
            </a:pPr>
            <a:endParaRPr lang="en-US" sz="3083">
              <a:solidFill>
                <a:srgbClr val="10D3F9"/>
              </a:solidFill>
              <a:latin typeface="Tomorrow"/>
              <a:ea typeface="Tomorrow"/>
              <a:cs typeface="Tomorrow"/>
              <a:sym typeface="Tomorrow"/>
            </a:endParaRPr>
          </a:p>
          <a:p>
            <a:pPr algn="just">
              <a:lnSpc>
                <a:spcPts val="4317"/>
              </a:lnSpc>
            </a:pPr>
            <a:endParaRPr lang="en-US" sz="3083">
              <a:solidFill>
                <a:srgbClr val="10D3F9"/>
              </a:solidFill>
              <a:latin typeface="Tomorrow"/>
              <a:ea typeface="Tomorrow"/>
              <a:cs typeface="Tomorrow"/>
              <a:sym typeface="Tomorrow"/>
            </a:endParaRPr>
          </a:p>
          <a:p>
            <a:pPr marL="0" lvl="0" indent="0" algn="just">
              <a:lnSpc>
                <a:spcPts val="4317"/>
              </a:lnSpc>
              <a:spcBef>
                <a:spcPct val="0"/>
              </a:spcBef>
            </a:pPr>
            <a:endParaRPr lang="en-US" sz="3083">
              <a:solidFill>
                <a:srgbClr val="10D3F9"/>
              </a:solidFill>
              <a:latin typeface="Tomorrow"/>
              <a:ea typeface="Tomorrow"/>
              <a:cs typeface="Tomorrow"/>
              <a:sym typeface="Tomorrow"/>
            </a:endParaRPr>
          </a:p>
        </p:txBody>
      </p:sp>
      <p:sp>
        <p:nvSpPr>
          <p:cNvPr id="8" name="Freeform 8"/>
          <p:cNvSpPr/>
          <p:nvPr/>
        </p:nvSpPr>
        <p:spPr>
          <a:xfrm>
            <a:off x="2179857" y="5143500"/>
            <a:ext cx="9110214" cy="2031130"/>
          </a:xfrm>
          <a:custGeom>
            <a:avLst/>
            <a:gdLst/>
            <a:ahLst/>
            <a:cxnLst/>
            <a:rect l="l" t="t" r="r" b="b"/>
            <a:pathLst>
              <a:path w="9110214" h="2031130">
                <a:moveTo>
                  <a:pt x="0" y="0"/>
                </a:moveTo>
                <a:lnTo>
                  <a:pt x="9110214" y="0"/>
                </a:lnTo>
                <a:lnTo>
                  <a:pt x="9110214" y="2031130"/>
                </a:lnTo>
                <a:lnTo>
                  <a:pt x="0" y="2031130"/>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0" name="TextBox 10"/>
          <p:cNvSpPr txBox="1"/>
          <p:nvPr/>
        </p:nvSpPr>
        <p:spPr>
          <a:xfrm>
            <a:off x="388774" y="1528044"/>
            <a:ext cx="13394755" cy="841665"/>
          </a:xfrm>
          <a:prstGeom prst="rect">
            <a:avLst/>
          </a:prstGeom>
        </p:spPr>
        <p:txBody>
          <a:bodyPr lIns="0" tIns="0" rIns="0" bIns="0" rtlCol="0" anchor="t">
            <a:spAutoFit/>
          </a:bodyPr>
          <a:lstStyle/>
          <a:p>
            <a:pPr marL="0" lvl="0" indent="0" algn="l">
              <a:lnSpc>
                <a:spcPts val="6452"/>
              </a:lnSpc>
              <a:spcBef>
                <a:spcPct val="0"/>
              </a:spcBef>
            </a:pPr>
            <a:r>
              <a:rPr lang="en-US" sz="6087">
                <a:solidFill>
                  <a:srgbClr val="FFFFFF"/>
                </a:solidFill>
                <a:latin typeface="Anton"/>
                <a:ea typeface="Anton"/>
                <a:cs typeface="Anton"/>
                <a:sym typeface="Anton"/>
              </a:rPr>
              <a:t>DỰ ĐOÁN BOUNDING BOX</a:t>
            </a:r>
          </a:p>
        </p:txBody>
      </p:sp>
      <p:sp>
        <p:nvSpPr>
          <p:cNvPr id="11" name="TextBox 11"/>
          <p:cNvSpPr txBox="1"/>
          <p:nvPr/>
        </p:nvSpPr>
        <p:spPr>
          <a:xfrm>
            <a:off x="388774" y="2712608"/>
            <a:ext cx="14677396" cy="1074197"/>
          </a:xfrm>
          <a:prstGeom prst="rect">
            <a:avLst/>
          </a:prstGeom>
        </p:spPr>
        <p:txBody>
          <a:bodyPr lIns="0" tIns="0" rIns="0" bIns="0" rtlCol="0" anchor="t">
            <a:spAutoFit/>
          </a:bodyPr>
          <a:lstStyle/>
          <a:p>
            <a:pPr algn="just">
              <a:lnSpc>
                <a:spcPts val="4317"/>
              </a:lnSpc>
            </a:pPr>
            <a:r>
              <a:rPr lang="en-US" sz="3083">
                <a:solidFill>
                  <a:srgbClr val="10D3F9"/>
                </a:solidFill>
                <a:latin typeface="Tomorrow"/>
                <a:ea typeface="Tomorrow"/>
                <a:cs typeface="Tomorrow"/>
                <a:sym typeface="Tomorrow"/>
              </a:rPr>
              <a:t>Đối với mô hình InceptionResNetV2:</a:t>
            </a:r>
          </a:p>
          <a:p>
            <a:pPr marL="0" lvl="0" indent="0" algn="just">
              <a:lnSpc>
                <a:spcPts val="4317"/>
              </a:lnSpc>
              <a:spcBef>
                <a:spcPct val="0"/>
              </a:spcBef>
            </a:pPr>
            <a:endParaRPr lang="en-US" sz="3083">
              <a:solidFill>
                <a:srgbClr val="10D3F9"/>
              </a:solidFill>
              <a:latin typeface="Tomorrow"/>
              <a:ea typeface="Tomorrow"/>
              <a:cs typeface="Tomorrow"/>
              <a:sym typeface="Tomorrow"/>
            </a:endParaRPr>
          </a:p>
        </p:txBody>
      </p:sp>
      <p:sp>
        <p:nvSpPr>
          <p:cNvPr id="12" name="TextBox 12"/>
          <p:cNvSpPr txBox="1"/>
          <p:nvPr/>
        </p:nvSpPr>
        <p:spPr>
          <a:xfrm>
            <a:off x="388774" y="7765180"/>
            <a:ext cx="16015167" cy="531272"/>
          </a:xfrm>
          <a:prstGeom prst="rect">
            <a:avLst/>
          </a:prstGeom>
        </p:spPr>
        <p:txBody>
          <a:bodyPr lIns="0" tIns="0" rIns="0" bIns="0" rtlCol="0" anchor="t">
            <a:spAutoFit/>
          </a:bodyPr>
          <a:lstStyle/>
          <a:p>
            <a:pPr marL="0" lvl="0" indent="0" algn="just">
              <a:lnSpc>
                <a:spcPts val="4317"/>
              </a:lnSpc>
              <a:spcBef>
                <a:spcPct val="0"/>
              </a:spcBef>
            </a:pPr>
            <a:r>
              <a:rPr lang="en-US" sz="3083">
                <a:solidFill>
                  <a:srgbClr val="10D3F9"/>
                </a:solidFill>
                <a:latin typeface="Tomorrow"/>
                <a:ea typeface="Tomorrow"/>
                <a:cs typeface="Tomorrow"/>
                <a:sym typeface="Tomorrow"/>
              </a:rPr>
              <a:t>Những toạ độ này dùng để phục vụ cho việc vẽ bounding box lên ảnh gốc</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541579" y="-1882901"/>
            <a:ext cx="12919638" cy="12919638"/>
          </a:xfrm>
          <a:custGeom>
            <a:avLst/>
            <a:gdLst/>
            <a:ahLst/>
            <a:cxnLst/>
            <a:rect l="l" t="t" r="r" b="b"/>
            <a:pathLst>
              <a:path w="12919638" h="12919638">
                <a:moveTo>
                  <a:pt x="0" y="0"/>
                </a:moveTo>
                <a:lnTo>
                  <a:pt x="12919637" y="0"/>
                </a:lnTo>
                <a:lnTo>
                  <a:pt x="12919637" y="12919638"/>
                </a:lnTo>
                <a:lnTo>
                  <a:pt x="0" y="12919638"/>
                </a:lnTo>
                <a:lnTo>
                  <a:pt x="0" y="0"/>
                </a:lnTo>
                <a:close/>
              </a:path>
            </a:pathLst>
          </a:custGeom>
          <a:blipFill>
            <a:blip r:embed="rId3">
              <a:alphaModFix amt="24000"/>
            </a:blip>
            <a:stretch>
              <a:fillRect/>
            </a:stretch>
          </a:blipFill>
        </p:spPr>
        <p:txBody>
          <a:bodyPr/>
          <a:lstStyle/>
          <a:p>
            <a:endParaRPr lang="en-US"/>
          </a:p>
        </p:txBody>
      </p:sp>
      <p:sp>
        <p:nvSpPr>
          <p:cNvPr id="4" name="Freeform 4"/>
          <p:cNvSpPr/>
          <p:nvPr/>
        </p:nvSpPr>
        <p:spPr>
          <a:xfrm>
            <a:off x="-5258141" y="514350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61000"/>
            </a:blip>
            <a:stretch>
              <a:fillRect/>
            </a:stretch>
          </a:blipFill>
        </p:spPr>
        <p:txBody>
          <a:bodyPr/>
          <a:lstStyle/>
          <a:p>
            <a:endParaRPr lang="en-US"/>
          </a:p>
        </p:txBody>
      </p:sp>
      <p:sp>
        <p:nvSpPr>
          <p:cNvPr id="5" name="Freeform 5"/>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3783529" y="8696364"/>
            <a:ext cx="9477174" cy="3435475"/>
          </a:xfrm>
          <a:custGeom>
            <a:avLst/>
            <a:gdLst/>
            <a:ahLst/>
            <a:cxnLst/>
            <a:rect l="l" t="t" r="r" b="b"/>
            <a:pathLst>
              <a:path w="9477174" h="3435475">
                <a:moveTo>
                  <a:pt x="0" y="0"/>
                </a:moveTo>
                <a:lnTo>
                  <a:pt x="9477173" y="0"/>
                </a:lnTo>
                <a:lnTo>
                  <a:pt x="9477173" y="3435476"/>
                </a:lnTo>
                <a:lnTo>
                  <a:pt x="0" y="3435476"/>
                </a:lnTo>
                <a:lnTo>
                  <a:pt x="0" y="0"/>
                </a:lnTo>
                <a:close/>
              </a:path>
            </a:pathLst>
          </a:custGeom>
          <a:blipFill>
            <a:blip r:embed="rId7">
              <a:alphaModFix amt="57000"/>
            </a:blip>
            <a:stretch>
              <a:fillRect/>
            </a:stretch>
          </a:blipFill>
        </p:spPr>
        <p:txBody>
          <a:bodyPr/>
          <a:lstStyle/>
          <a:p>
            <a:endParaRPr lang="en-US"/>
          </a:p>
        </p:txBody>
      </p:sp>
      <p:sp>
        <p:nvSpPr>
          <p:cNvPr id="7" name="Freeform 7"/>
          <p:cNvSpPr/>
          <p:nvPr/>
        </p:nvSpPr>
        <p:spPr>
          <a:xfrm>
            <a:off x="5716537" y="3786805"/>
            <a:ext cx="6442581" cy="4790352"/>
          </a:xfrm>
          <a:custGeom>
            <a:avLst/>
            <a:gdLst/>
            <a:ahLst/>
            <a:cxnLst/>
            <a:rect l="l" t="t" r="r" b="b"/>
            <a:pathLst>
              <a:path w="6442581" h="4790352">
                <a:moveTo>
                  <a:pt x="0" y="0"/>
                </a:moveTo>
                <a:lnTo>
                  <a:pt x="6442581" y="0"/>
                </a:lnTo>
                <a:lnTo>
                  <a:pt x="6442581" y="4790353"/>
                </a:lnTo>
                <a:lnTo>
                  <a:pt x="0" y="4790353"/>
                </a:lnTo>
                <a:lnTo>
                  <a:pt x="0" y="0"/>
                </a:lnTo>
                <a:close/>
              </a:path>
            </a:pathLst>
          </a:custGeom>
          <a:blipFill>
            <a:blip r:embed="rId8"/>
            <a:stretch>
              <a:fillRect/>
            </a:stretch>
          </a:blipFill>
        </p:spPr>
        <p:txBody>
          <a:bodyPr/>
          <a:lstStyle/>
          <a:p>
            <a:endParaRPr lang="en-US"/>
          </a:p>
        </p:txBody>
      </p:sp>
      <p:sp>
        <p:nvSpPr>
          <p:cNvPr id="8" name="TextBox 8"/>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9" name="TextBox 9"/>
          <p:cNvSpPr txBox="1"/>
          <p:nvPr/>
        </p:nvSpPr>
        <p:spPr>
          <a:xfrm>
            <a:off x="388774" y="1528044"/>
            <a:ext cx="13394755" cy="841665"/>
          </a:xfrm>
          <a:prstGeom prst="rect">
            <a:avLst/>
          </a:prstGeom>
        </p:spPr>
        <p:txBody>
          <a:bodyPr lIns="0" tIns="0" rIns="0" bIns="0" rtlCol="0" anchor="t">
            <a:spAutoFit/>
          </a:bodyPr>
          <a:lstStyle/>
          <a:p>
            <a:pPr marL="0" lvl="0" indent="0" algn="l">
              <a:lnSpc>
                <a:spcPts val="6452"/>
              </a:lnSpc>
              <a:spcBef>
                <a:spcPct val="0"/>
              </a:spcBef>
            </a:pPr>
            <a:r>
              <a:rPr lang="en-US" sz="6087">
                <a:solidFill>
                  <a:srgbClr val="FFFFFF"/>
                </a:solidFill>
                <a:latin typeface="Anton"/>
                <a:ea typeface="Anton"/>
                <a:cs typeface="Anton"/>
                <a:sym typeface="Anton"/>
              </a:rPr>
              <a:t>DỰ ĐOÁN BOUNDING BOX</a:t>
            </a:r>
          </a:p>
        </p:txBody>
      </p:sp>
      <p:sp>
        <p:nvSpPr>
          <p:cNvPr id="10" name="TextBox 10"/>
          <p:cNvSpPr txBox="1"/>
          <p:nvPr/>
        </p:nvSpPr>
        <p:spPr>
          <a:xfrm>
            <a:off x="388774" y="2712608"/>
            <a:ext cx="14677396" cy="1074197"/>
          </a:xfrm>
          <a:prstGeom prst="rect">
            <a:avLst/>
          </a:prstGeom>
        </p:spPr>
        <p:txBody>
          <a:bodyPr lIns="0" tIns="0" rIns="0" bIns="0" rtlCol="0" anchor="t">
            <a:spAutoFit/>
          </a:bodyPr>
          <a:lstStyle/>
          <a:p>
            <a:pPr algn="just">
              <a:lnSpc>
                <a:spcPts val="4317"/>
              </a:lnSpc>
            </a:pPr>
            <a:r>
              <a:rPr lang="en-US" sz="3083">
                <a:solidFill>
                  <a:srgbClr val="10D3F9"/>
                </a:solidFill>
                <a:latin typeface="Tomorrow"/>
                <a:ea typeface="Tomorrow"/>
                <a:cs typeface="Tomorrow"/>
                <a:sym typeface="Tomorrow"/>
              </a:rPr>
              <a:t>Đối với mô hình InceptionResNetV2:</a:t>
            </a:r>
          </a:p>
          <a:p>
            <a:pPr marL="0" lvl="0" indent="0" algn="just">
              <a:lnSpc>
                <a:spcPts val="4317"/>
              </a:lnSpc>
              <a:spcBef>
                <a:spcPct val="0"/>
              </a:spcBef>
            </a:pPr>
            <a:endParaRPr lang="en-US" sz="3083">
              <a:solidFill>
                <a:srgbClr val="10D3F9"/>
              </a:solidFill>
              <a:latin typeface="Tomorrow"/>
              <a:ea typeface="Tomorrow"/>
              <a:cs typeface="Tomorrow"/>
              <a:sym typeface="Tomorrow"/>
            </a:endParaRPr>
          </a:p>
        </p:txBody>
      </p:sp>
      <p:sp>
        <p:nvSpPr>
          <p:cNvPr id="11" name="TextBox 11"/>
          <p:cNvSpPr txBox="1"/>
          <p:nvPr/>
        </p:nvSpPr>
        <p:spPr>
          <a:xfrm>
            <a:off x="4675403" y="8920058"/>
            <a:ext cx="14677396" cy="531272"/>
          </a:xfrm>
          <a:prstGeom prst="rect">
            <a:avLst/>
          </a:prstGeom>
        </p:spPr>
        <p:txBody>
          <a:bodyPr lIns="0" tIns="0" rIns="0" bIns="0" rtlCol="0" anchor="t">
            <a:spAutoFit/>
          </a:bodyPr>
          <a:lstStyle/>
          <a:p>
            <a:pPr marL="0" lvl="0" indent="0" algn="just">
              <a:lnSpc>
                <a:spcPts val="4317"/>
              </a:lnSpc>
              <a:spcBef>
                <a:spcPct val="0"/>
              </a:spcBef>
            </a:pPr>
            <a:r>
              <a:rPr lang="en-US" sz="3083">
                <a:solidFill>
                  <a:srgbClr val="10D3F9"/>
                </a:solidFill>
                <a:latin typeface="Tomorrow"/>
                <a:ea typeface="Tomorrow"/>
                <a:cs typeface="Tomorrow"/>
                <a:sym typeface="Tomorrow"/>
              </a:rPr>
              <a:t>Sử dụng OpenCV để vẽ bounding box lên ảnh gốc</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1771961" y="-3514501"/>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en-US"/>
          </a:p>
        </p:txBody>
      </p:sp>
      <p:sp>
        <p:nvSpPr>
          <p:cNvPr id="5" name="Freeform 5"/>
          <p:cNvSpPr/>
          <p:nvPr/>
        </p:nvSpPr>
        <p:spPr>
          <a:xfrm>
            <a:off x="-2967382" y="2193340"/>
            <a:ext cx="9272016" cy="8229600"/>
          </a:xfrm>
          <a:custGeom>
            <a:avLst/>
            <a:gdLst/>
            <a:ahLst/>
            <a:cxnLst/>
            <a:rect l="l" t="t" r="r" b="b"/>
            <a:pathLst>
              <a:path w="9272016" h="8229600">
                <a:moveTo>
                  <a:pt x="0" y="0"/>
                </a:moveTo>
                <a:lnTo>
                  <a:pt x="9272016" y="0"/>
                </a:lnTo>
                <a:lnTo>
                  <a:pt x="9272016" y="8229600"/>
                </a:lnTo>
                <a:lnTo>
                  <a:pt x="0" y="8229600"/>
                </a:lnTo>
                <a:lnTo>
                  <a:pt x="0" y="0"/>
                </a:lnTo>
                <a:close/>
              </a:path>
            </a:pathLst>
          </a:custGeom>
          <a:blipFill>
            <a:blip r:embed="rId6">
              <a:alphaModFix amt="29000"/>
            </a:blip>
            <a:stretch>
              <a:fillRect/>
            </a:stretch>
          </a:blipFill>
        </p:spPr>
        <p:txBody>
          <a:bodyPr/>
          <a:lstStyle/>
          <a:p>
            <a:endParaRPr lang="en-US"/>
          </a:p>
        </p:txBody>
      </p:sp>
      <p:sp>
        <p:nvSpPr>
          <p:cNvPr id="6" name="Freeform 6"/>
          <p:cNvSpPr/>
          <p:nvPr/>
        </p:nvSpPr>
        <p:spPr>
          <a:xfrm>
            <a:off x="-4947185" y="514350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en-US"/>
          </a:p>
        </p:txBody>
      </p:sp>
      <p:sp>
        <p:nvSpPr>
          <p:cNvPr id="7" name="Freeform 7"/>
          <p:cNvSpPr/>
          <p:nvPr/>
        </p:nvSpPr>
        <p:spPr>
          <a:xfrm>
            <a:off x="1028700" y="4695142"/>
            <a:ext cx="13841348" cy="1055403"/>
          </a:xfrm>
          <a:custGeom>
            <a:avLst/>
            <a:gdLst/>
            <a:ahLst/>
            <a:cxnLst/>
            <a:rect l="l" t="t" r="r" b="b"/>
            <a:pathLst>
              <a:path w="13841348" h="1055403">
                <a:moveTo>
                  <a:pt x="0" y="0"/>
                </a:moveTo>
                <a:lnTo>
                  <a:pt x="13841348" y="0"/>
                </a:lnTo>
                <a:lnTo>
                  <a:pt x="13841348" y="1055403"/>
                </a:lnTo>
                <a:lnTo>
                  <a:pt x="0" y="1055403"/>
                </a:lnTo>
                <a:lnTo>
                  <a:pt x="0" y="0"/>
                </a:lnTo>
                <a:close/>
              </a:path>
            </a:pathLst>
          </a:custGeom>
          <a:blipFill>
            <a:blip r:embed="rId7"/>
            <a:stretch>
              <a:fillRect/>
            </a:stretch>
          </a:blipFill>
        </p:spPr>
        <p:txBody>
          <a:bodyPr/>
          <a:lstStyle/>
          <a:p>
            <a:endParaRPr lang="en-US"/>
          </a:p>
        </p:txBody>
      </p:sp>
      <p:sp>
        <p:nvSpPr>
          <p:cNvPr id="8" name="Freeform 8"/>
          <p:cNvSpPr/>
          <p:nvPr/>
        </p:nvSpPr>
        <p:spPr>
          <a:xfrm>
            <a:off x="2185049" y="7753812"/>
            <a:ext cx="4908769" cy="1757461"/>
          </a:xfrm>
          <a:custGeom>
            <a:avLst/>
            <a:gdLst/>
            <a:ahLst/>
            <a:cxnLst/>
            <a:rect l="l" t="t" r="r" b="b"/>
            <a:pathLst>
              <a:path w="4908769" h="1757461">
                <a:moveTo>
                  <a:pt x="0" y="0"/>
                </a:moveTo>
                <a:lnTo>
                  <a:pt x="4908769" y="0"/>
                </a:lnTo>
                <a:lnTo>
                  <a:pt x="4908769" y="1757461"/>
                </a:lnTo>
                <a:lnTo>
                  <a:pt x="0" y="1757461"/>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1259158"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0" name="TextBox 10"/>
          <p:cNvSpPr txBox="1"/>
          <p:nvPr/>
        </p:nvSpPr>
        <p:spPr>
          <a:xfrm>
            <a:off x="388774" y="1406326"/>
            <a:ext cx="13394755" cy="841665"/>
          </a:xfrm>
          <a:prstGeom prst="rect">
            <a:avLst/>
          </a:prstGeom>
        </p:spPr>
        <p:txBody>
          <a:bodyPr lIns="0" tIns="0" rIns="0" bIns="0" rtlCol="0" anchor="t">
            <a:spAutoFit/>
          </a:bodyPr>
          <a:lstStyle/>
          <a:p>
            <a:pPr marL="0" lvl="0" indent="0" algn="l">
              <a:lnSpc>
                <a:spcPts val="6452"/>
              </a:lnSpc>
              <a:spcBef>
                <a:spcPct val="0"/>
              </a:spcBef>
            </a:pPr>
            <a:r>
              <a:rPr lang="en-US" sz="6087">
                <a:solidFill>
                  <a:srgbClr val="FFFFFF"/>
                </a:solidFill>
                <a:latin typeface="Anton"/>
                <a:ea typeface="Anton"/>
                <a:cs typeface="Anton"/>
                <a:sym typeface="Anton"/>
              </a:rPr>
              <a:t>DỰ ĐOÁN BOUNDING BOX</a:t>
            </a:r>
          </a:p>
        </p:txBody>
      </p:sp>
      <p:sp>
        <p:nvSpPr>
          <p:cNvPr id="11" name="TextBox 11"/>
          <p:cNvSpPr txBox="1"/>
          <p:nvPr/>
        </p:nvSpPr>
        <p:spPr>
          <a:xfrm>
            <a:off x="388774" y="2622948"/>
            <a:ext cx="14677396" cy="1074197"/>
          </a:xfrm>
          <a:prstGeom prst="rect">
            <a:avLst/>
          </a:prstGeom>
        </p:spPr>
        <p:txBody>
          <a:bodyPr lIns="0" tIns="0" rIns="0" bIns="0" rtlCol="0" anchor="t">
            <a:spAutoFit/>
          </a:bodyPr>
          <a:lstStyle/>
          <a:p>
            <a:pPr algn="just">
              <a:lnSpc>
                <a:spcPts val="4317"/>
              </a:lnSpc>
            </a:pPr>
            <a:r>
              <a:rPr lang="en-US" sz="3083">
                <a:solidFill>
                  <a:srgbClr val="10D3F9"/>
                </a:solidFill>
                <a:latin typeface="Tomorrow"/>
                <a:ea typeface="Tomorrow"/>
                <a:cs typeface="Tomorrow"/>
                <a:sym typeface="Tomorrow"/>
              </a:rPr>
              <a:t>Đối với mô hình YOLO:</a:t>
            </a:r>
          </a:p>
          <a:p>
            <a:pPr marL="0" lvl="0" indent="0" algn="just">
              <a:lnSpc>
                <a:spcPts val="4317"/>
              </a:lnSpc>
              <a:spcBef>
                <a:spcPct val="0"/>
              </a:spcBef>
            </a:pPr>
            <a:endParaRPr lang="en-US" sz="3083">
              <a:solidFill>
                <a:srgbClr val="10D3F9"/>
              </a:solidFill>
              <a:latin typeface="Tomorrow"/>
              <a:ea typeface="Tomorrow"/>
              <a:cs typeface="Tomorrow"/>
              <a:sym typeface="Tomorrow"/>
            </a:endParaRPr>
          </a:p>
        </p:txBody>
      </p:sp>
      <p:sp>
        <p:nvSpPr>
          <p:cNvPr id="12" name="TextBox 12"/>
          <p:cNvSpPr txBox="1"/>
          <p:nvPr/>
        </p:nvSpPr>
        <p:spPr>
          <a:xfrm>
            <a:off x="388774" y="3630470"/>
            <a:ext cx="14677396" cy="531272"/>
          </a:xfrm>
          <a:prstGeom prst="rect">
            <a:avLst/>
          </a:prstGeom>
        </p:spPr>
        <p:txBody>
          <a:bodyPr lIns="0" tIns="0" rIns="0" bIns="0" rtlCol="0" anchor="t">
            <a:spAutoFit/>
          </a:bodyPr>
          <a:lstStyle/>
          <a:p>
            <a:pPr marL="0" lvl="0" indent="0" algn="just">
              <a:lnSpc>
                <a:spcPts val="4317"/>
              </a:lnSpc>
              <a:spcBef>
                <a:spcPct val="0"/>
              </a:spcBef>
            </a:pPr>
            <a:r>
              <a:rPr lang="en-US" sz="3083">
                <a:solidFill>
                  <a:srgbClr val="10D3F9"/>
                </a:solidFill>
                <a:latin typeface="Tomorrow"/>
                <a:ea typeface="Tomorrow"/>
                <a:cs typeface="Tomorrow"/>
                <a:sym typeface="Tomorrow"/>
              </a:rPr>
              <a:t>Đầu tiên, ta load file mô hình đã huấn luyện từ trước</a:t>
            </a:r>
          </a:p>
        </p:txBody>
      </p:sp>
      <p:sp>
        <p:nvSpPr>
          <p:cNvPr id="13" name="TextBox 13"/>
          <p:cNvSpPr txBox="1"/>
          <p:nvPr/>
        </p:nvSpPr>
        <p:spPr>
          <a:xfrm>
            <a:off x="388774" y="6241465"/>
            <a:ext cx="14677396" cy="1074197"/>
          </a:xfrm>
          <a:prstGeom prst="rect">
            <a:avLst/>
          </a:prstGeom>
        </p:spPr>
        <p:txBody>
          <a:bodyPr lIns="0" tIns="0" rIns="0" bIns="0" rtlCol="0" anchor="t">
            <a:spAutoFit/>
          </a:bodyPr>
          <a:lstStyle/>
          <a:p>
            <a:pPr algn="just">
              <a:lnSpc>
                <a:spcPts val="4317"/>
              </a:lnSpc>
            </a:pPr>
            <a:r>
              <a:rPr lang="en-US" sz="3083">
                <a:solidFill>
                  <a:srgbClr val="10D3F9"/>
                </a:solidFill>
                <a:latin typeface="Tomorrow"/>
                <a:ea typeface="Tomorrow"/>
                <a:cs typeface="Tomorrow"/>
                <a:sym typeface="Tomorrow"/>
              </a:rPr>
              <a:t>Sau khi chuyển dữ liệu về định dạng phù hợp </a:t>
            </a:r>
            <a:r>
              <a:rPr lang="en-US" sz="3083" i="1">
                <a:solidFill>
                  <a:srgbClr val="10D3F9"/>
                </a:solidFill>
                <a:latin typeface="Tomorrow Italics"/>
                <a:ea typeface="Tomorrow Italics"/>
                <a:cs typeface="Tomorrow Italics"/>
                <a:sym typeface="Tomorrow Italics"/>
              </a:rPr>
              <a:t>blob</a:t>
            </a:r>
            <a:r>
              <a:rPr lang="en-US" sz="3083">
                <a:solidFill>
                  <a:srgbClr val="10D3F9"/>
                </a:solidFill>
                <a:latin typeface="Tomorrow"/>
                <a:ea typeface="Tomorrow"/>
                <a:cs typeface="Tomorrow"/>
                <a:sym typeface="Tomorrow"/>
              </a:rPr>
              <a:t>, mô hình sẽ nhận</a:t>
            </a:r>
          </a:p>
          <a:p>
            <a:pPr marL="0" lvl="0" indent="0" algn="just">
              <a:lnSpc>
                <a:spcPts val="4317"/>
              </a:lnSpc>
              <a:spcBef>
                <a:spcPct val="0"/>
              </a:spcBef>
            </a:pPr>
            <a:r>
              <a:rPr lang="en-US" sz="3083">
                <a:solidFill>
                  <a:srgbClr val="10D3F9"/>
                </a:solidFill>
                <a:latin typeface="Tomorrow"/>
                <a:ea typeface="Tomorrow"/>
                <a:cs typeface="Tomorrow"/>
                <a:sym typeface="Tomorrow"/>
              </a:rPr>
              <a:t>dữ liệu và đưa ra dự đoán </a:t>
            </a:r>
            <a:r>
              <a:rPr lang="en-US" sz="3083" i="1">
                <a:solidFill>
                  <a:srgbClr val="10D3F9"/>
                </a:solidFill>
                <a:latin typeface="Tomorrow Italics"/>
                <a:ea typeface="Tomorrow Italics"/>
                <a:cs typeface="Tomorrow Italics"/>
                <a:sym typeface="Tomorrow Italics"/>
              </a:rPr>
              <a:t>detections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1771961" y="-3514501"/>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en-US"/>
          </a:p>
        </p:txBody>
      </p:sp>
      <p:sp>
        <p:nvSpPr>
          <p:cNvPr id="5" name="Freeform 5"/>
          <p:cNvSpPr/>
          <p:nvPr/>
        </p:nvSpPr>
        <p:spPr>
          <a:xfrm>
            <a:off x="-2967382" y="2193340"/>
            <a:ext cx="9272016" cy="8229600"/>
          </a:xfrm>
          <a:custGeom>
            <a:avLst/>
            <a:gdLst/>
            <a:ahLst/>
            <a:cxnLst/>
            <a:rect l="l" t="t" r="r" b="b"/>
            <a:pathLst>
              <a:path w="9272016" h="8229600">
                <a:moveTo>
                  <a:pt x="0" y="0"/>
                </a:moveTo>
                <a:lnTo>
                  <a:pt x="9272016" y="0"/>
                </a:lnTo>
                <a:lnTo>
                  <a:pt x="9272016" y="8229600"/>
                </a:lnTo>
                <a:lnTo>
                  <a:pt x="0" y="8229600"/>
                </a:lnTo>
                <a:lnTo>
                  <a:pt x="0" y="0"/>
                </a:lnTo>
                <a:close/>
              </a:path>
            </a:pathLst>
          </a:custGeom>
          <a:blipFill>
            <a:blip r:embed="rId6">
              <a:alphaModFix amt="29000"/>
            </a:blip>
            <a:stretch>
              <a:fillRect/>
            </a:stretch>
          </a:blipFill>
        </p:spPr>
        <p:txBody>
          <a:bodyPr/>
          <a:lstStyle/>
          <a:p>
            <a:endParaRPr lang="en-US"/>
          </a:p>
        </p:txBody>
      </p:sp>
      <p:sp>
        <p:nvSpPr>
          <p:cNvPr id="6" name="Freeform 6"/>
          <p:cNvSpPr/>
          <p:nvPr/>
        </p:nvSpPr>
        <p:spPr>
          <a:xfrm>
            <a:off x="-4947185" y="514350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en-US"/>
          </a:p>
        </p:txBody>
      </p:sp>
      <p:sp>
        <p:nvSpPr>
          <p:cNvPr id="7" name="TextBox 7"/>
          <p:cNvSpPr txBox="1"/>
          <p:nvPr/>
        </p:nvSpPr>
        <p:spPr>
          <a:xfrm>
            <a:off x="1259158"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8" name="TextBox 8"/>
          <p:cNvSpPr txBox="1"/>
          <p:nvPr/>
        </p:nvSpPr>
        <p:spPr>
          <a:xfrm>
            <a:off x="388774" y="1406326"/>
            <a:ext cx="13394755" cy="841665"/>
          </a:xfrm>
          <a:prstGeom prst="rect">
            <a:avLst/>
          </a:prstGeom>
        </p:spPr>
        <p:txBody>
          <a:bodyPr lIns="0" tIns="0" rIns="0" bIns="0" rtlCol="0" anchor="t">
            <a:spAutoFit/>
          </a:bodyPr>
          <a:lstStyle/>
          <a:p>
            <a:pPr marL="0" lvl="0" indent="0" algn="l">
              <a:lnSpc>
                <a:spcPts val="6452"/>
              </a:lnSpc>
              <a:spcBef>
                <a:spcPct val="0"/>
              </a:spcBef>
            </a:pPr>
            <a:r>
              <a:rPr lang="en-US" sz="6087">
                <a:solidFill>
                  <a:srgbClr val="FFFFFF"/>
                </a:solidFill>
                <a:latin typeface="Anton"/>
                <a:ea typeface="Anton"/>
                <a:cs typeface="Anton"/>
                <a:sym typeface="Anton"/>
              </a:rPr>
              <a:t>DỰ ĐOÁN BOUNDING BOX</a:t>
            </a:r>
          </a:p>
        </p:txBody>
      </p:sp>
      <p:sp>
        <p:nvSpPr>
          <p:cNvPr id="9" name="TextBox 9"/>
          <p:cNvSpPr txBox="1"/>
          <p:nvPr/>
        </p:nvSpPr>
        <p:spPr>
          <a:xfrm>
            <a:off x="388774" y="2622948"/>
            <a:ext cx="14677396" cy="1074197"/>
          </a:xfrm>
          <a:prstGeom prst="rect">
            <a:avLst/>
          </a:prstGeom>
        </p:spPr>
        <p:txBody>
          <a:bodyPr lIns="0" tIns="0" rIns="0" bIns="0" rtlCol="0" anchor="t">
            <a:spAutoFit/>
          </a:bodyPr>
          <a:lstStyle/>
          <a:p>
            <a:pPr algn="just">
              <a:lnSpc>
                <a:spcPts val="4317"/>
              </a:lnSpc>
            </a:pPr>
            <a:r>
              <a:rPr lang="en-US" sz="3083">
                <a:solidFill>
                  <a:srgbClr val="10D3F9"/>
                </a:solidFill>
                <a:latin typeface="Tomorrow"/>
                <a:ea typeface="Tomorrow"/>
                <a:cs typeface="Tomorrow"/>
                <a:sym typeface="Tomorrow"/>
              </a:rPr>
              <a:t>Đối với mô hình YOLO:</a:t>
            </a:r>
          </a:p>
          <a:p>
            <a:pPr marL="0" lvl="0" indent="0" algn="just">
              <a:lnSpc>
                <a:spcPts val="4317"/>
              </a:lnSpc>
              <a:spcBef>
                <a:spcPct val="0"/>
              </a:spcBef>
            </a:pPr>
            <a:endParaRPr lang="en-US" sz="3083">
              <a:solidFill>
                <a:srgbClr val="10D3F9"/>
              </a:solidFill>
              <a:latin typeface="Tomorrow"/>
              <a:ea typeface="Tomorrow"/>
              <a:cs typeface="Tomorrow"/>
              <a:sym typeface="Tomorrow"/>
            </a:endParaRPr>
          </a:p>
        </p:txBody>
      </p:sp>
      <p:sp>
        <p:nvSpPr>
          <p:cNvPr id="10" name="TextBox 10"/>
          <p:cNvSpPr txBox="1"/>
          <p:nvPr/>
        </p:nvSpPr>
        <p:spPr>
          <a:xfrm>
            <a:off x="540154" y="3452476"/>
            <a:ext cx="16719146" cy="3788822"/>
          </a:xfrm>
          <a:prstGeom prst="rect">
            <a:avLst/>
          </a:prstGeom>
        </p:spPr>
        <p:txBody>
          <a:bodyPr lIns="0" tIns="0" rIns="0" bIns="0" rtlCol="0" anchor="t">
            <a:spAutoFit/>
          </a:bodyPr>
          <a:lstStyle/>
          <a:p>
            <a:pPr algn="just">
              <a:lnSpc>
                <a:spcPts val="4317"/>
              </a:lnSpc>
            </a:pPr>
            <a:r>
              <a:rPr lang="en-US" sz="3083">
                <a:solidFill>
                  <a:srgbClr val="10D3F9"/>
                </a:solidFill>
                <a:latin typeface="Tomorrow"/>
                <a:ea typeface="Tomorrow"/>
                <a:cs typeface="Tomorrow"/>
                <a:sym typeface="Tomorrow"/>
              </a:rPr>
              <a:t>Sau khi nhận được các dự đoán từ mô hình, bước tiếp theo là lọc các kết quả đáng tin cậy dựa trên các tiêu chí:</a:t>
            </a:r>
          </a:p>
          <a:p>
            <a:pPr algn="just">
              <a:lnSpc>
                <a:spcPts val="4317"/>
              </a:lnSpc>
            </a:pPr>
            <a:r>
              <a:rPr lang="en-US" sz="3083">
                <a:solidFill>
                  <a:srgbClr val="10D3F9"/>
                </a:solidFill>
                <a:latin typeface="Tomorrow"/>
                <a:ea typeface="Tomorrow"/>
                <a:cs typeface="Tomorrow"/>
                <a:sym typeface="Tomorrow"/>
              </a:rPr>
              <a:t>                    </a:t>
            </a:r>
          </a:p>
          <a:p>
            <a:pPr algn="just">
              <a:lnSpc>
                <a:spcPts val="4317"/>
              </a:lnSpc>
            </a:pPr>
            <a:r>
              <a:rPr lang="en-US" sz="3083">
                <a:solidFill>
                  <a:srgbClr val="10D3F9"/>
                </a:solidFill>
                <a:latin typeface="Tomorrow"/>
                <a:ea typeface="Tomorrow"/>
                <a:cs typeface="Tomorrow"/>
                <a:sym typeface="Tomorrow"/>
              </a:rPr>
              <a:t> </a:t>
            </a:r>
          </a:p>
          <a:p>
            <a:pPr algn="just">
              <a:lnSpc>
                <a:spcPts val="4317"/>
              </a:lnSpc>
            </a:pPr>
            <a:endParaRPr lang="en-US" sz="3083">
              <a:solidFill>
                <a:srgbClr val="10D3F9"/>
              </a:solidFill>
              <a:latin typeface="Tomorrow"/>
              <a:ea typeface="Tomorrow"/>
              <a:cs typeface="Tomorrow"/>
              <a:sym typeface="Tomorrow"/>
            </a:endParaRPr>
          </a:p>
          <a:p>
            <a:pPr algn="just">
              <a:lnSpc>
                <a:spcPts val="4317"/>
              </a:lnSpc>
            </a:pPr>
            <a:endParaRPr lang="en-US" sz="3083">
              <a:solidFill>
                <a:srgbClr val="10D3F9"/>
              </a:solidFill>
              <a:latin typeface="Tomorrow"/>
              <a:ea typeface="Tomorrow"/>
              <a:cs typeface="Tomorrow"/>
              <a:sym typeface="Tomorrow"/>
            </a:endParaRPr>
          </a:p>
          <a:p>
            <a:pPr marL="0" lvl="0" indent="0" algn="just">
              <a:lnSpc>
                <a:spcPts val="4317"/>
              </a:lnSpc>
              <a:spcBef>
                <a:spcPct val="0"/>
              </a:spcBef>
            </a:pPr>
            <a:endParaRPr lang="en-US" sz="3083">
              <a:solidFill>
                <a:srgbClr val="10D3F9"/>
              </a:solidFill>
              <a:latin typeface="Tomorrow"/>
              <a:ea typeface="Tomorrow"/>
              <a:cs typeface="Tomorrow"/>
              <a:sym typeface="Tomorrow"/>
            </a:endParaRPr>
          </a:p>
        </p:txBody>
      </p:sp>
      <p:sp>
        <p:nvSpPr>
          <p:cNvPr id="11" name="TextBox 11"/>
          <p:cNvSpPr txBox="1"/>
          <p:nvPr/>
        </p:nvSpPr>
        <p:spPr>
          <a:xfrm>
            <a:off x="1668626" y="4720676"/>
            <a:ext cx="16772486" cy="3800697"/>
          </a:xfrm>
          <a:prstGeom prst="rect">
            <a:avLst/>
          </a:prstGeom>
        </p:spPr>
        <p:txBody>
          <a:bodyPr lIns="0" tIns="0" rIns="0" bIns="0" rtlCol="0" anchor="t">
            <a:spAutoFit/>
          </a:bodyPr>
          <a:lstStyle/>
          <a:p>
            <a:pPr marL="667913" lvl="1" indent="-333956" algn="just">
              <a:lnSpc>
                <a:spcPts val="4331"/>
              </a:lnSpc>
              <a:buFont typeface="Arial"/>
              <a:buChar char="•"/>
            </a:pPr>
            <a:r>
              <a:rPr lang="en-US" sz="3093">
                <a:solidFill>
                  <a:srgbClr val="10D3F9"/>
                </a:solidFill>
                <a:latin typeface="Tomorrow"/>
                <a:ea typeface="Tomorrow"/>
                <a:cs typeface="Tomorrow"/>
                <a:sym typeface="Tomorrow"/>
              </a:rPr>
              <a:t>Confidence Score &gt; 0.4</a:t>
            </a:r>
          </a:p>
          <a:p>
            <a:pPr marL="667913" lvl="1" indent="-333956" algn="just">
              <a:lnSpc>
                <a:spcPts val="4331"/>
              </a:lnSpc>
              <a:buFont typeface="Arial"/>
              <a:buChar char="•"/>
            </a:pPr>
            <a:r>
              <a:rPr lang="en-US" sz="3093">
                <a:solidFill>
                  <a:srgbClr val="10D3F9"/>
                </a:solidFill>
                <a:latin typeface="Tomorrow"/>
                <a:ea typeface="Tomorrow"/>
                <a:cs typeface="Tomorrow"/>
                <a:sym typeface="Tomorrow"/>
              </a:rPr>
              <a:t>Class Score &gt; 0.25</a:t>
            </a:r>
          </a:p>
          <a:p>
            <a:pPr algn="just">
              <a:lnSpc>
                <a:spcPts val="4331"/>
              </a:lnSpc>
            </a:pPr>
            <a:r>
              <a:rPr lang="en-US" sz="3093">
                <a:solidFill>
                  <a:srgbClr val="10D3F9"/>
                </a:solidFill>
                <a:latin typeface="Tomorrow"/>
                <a:ea typeface="Tomorrow"/>
                <a:cs typeface="Tomorrow"/>
                <a:sym typeface="Tomorrow"/>
              </a:rPr>
              <a:t>                    </a:t>
            </a:r>
          </a:p>
          <a:p>
            <a:pPr algn="just">
              <a:lnSpc>
                <a:spcPts val="4331"/>
              </a:lnSpc>
            </a:pPr>
            <a:r>
              <a:rPr lang="en-US" sz="3093">
                <a:solidFill>
                  <a:srgbClr val="10D3F9"/>
                </a:solidFill>
                <a:latin typeface="Tomorrow"/>
                <a:ea typeface="Tomorrow"/>
                <a:cs typeface="Tomorrow"/>
                <a:sym typeface="Tomorrow"/>
              </a:rPr>
              <a:t> </a:t>
            </a:r>
          </a:p>
          <a:p>
            <a:pPr algn="just">
              <a:lnSpc>
                <a:spcPts val="4331"/>
              </a:lnSpc>
            </a:pPr>
            <a:endParaRPr lang="en-US" sz="3093">
              <a:solidFill>
                <a:srgbClr val="10D3F9"/>
              </a:solidFill>
              <a:latin typeface="Tomorrow"/>
              <a:ea typeface="Tomorrow"/>
              <a:cs typeface="Tomorrow"/>
              <a:sym typeface="Tomorrow"/>
            </a:endParaRPr>
          </a:p>
          <a:p>
            <a:pPr algn="just">
              <a:lnSpc>
                <a:spcPts val="4331"/>
              </a:lnSpc>
            </a:pPr>
            <a:endParaRPr lang="en-US" sz="3093">
              <a:solidFill>
                <a:srgbClr val="10D3F9"/>
              </a:solidFill>
              <a:latin typeface="Tomorrow"/>
              <a:ea typeface="Tomorrow"/>
              <a:cs typeface="Tomorrow"/>
              <a:sym typeface="Tomorrow"/>
            </a:endParaRPr>
          </a:p>
          <a:p>
            <a:pPr marL="0" lvl="0" indent="0" algn="just">
              <a:lnSpc>
                <a:spcPts val="4331"/>
              </a:lnSpc>
              <a:spcBef>
                <a:spcPct val="0"/>
              </a:spcBef>
            </a:pPr>
            <a:endParaRPr lang="en-US" sz="3093">
              <a:solidFill>
                <a:srgbClr val="10D3F9"/>
              </a:solidFill>
              <a:latin typeface="Tomorrow"/>
              <a:ea typeface="Tomorrow"/>
              <a:cs typeface="Tomorrow"/>
              <a:sym typeface="Tomorrow"/>
            </a:endParaRPr>
          </a:p>
        </p:txBody>
      </p:sp>
      <p:sp>
        <p:nvSpPr>
          <p:cNvPr id="12" name="TextBox 12"/>
          <p:cNvSpPr txBox="1"/>
          <p:nvPr/>
        </p:nvSpPr>
        <p:spPr>
          <a:xfrm>
            <a:off x="540154" y="6321855"/>
            <a:ext cx="16719146" cy="3788822"/>
          </a:xfrm>
          <a:prstGeom prst="rect">
            <a:avLst/>
          </a:prstGeom>
        </p:spPr>
        <p:txBody>
          <a:bodyPr lIns="0" tIns="0" rIns="0" bIns="0" rtlCol="0" anchor="t">
            <a:spAutoFit/>
          </a:bodyPr>
          <a:lstStyle/>
          <a:p>
            <a:pPr algn="just">
              <a:lnSpc>
                <a:spcPts val="4317"/>
              </a:lnSpc>
            </a:pPr>
            <a:r>
              <a:rPr lang="en-US" sz="3083">
                <a:solidFill>
                  <a:srgbClr val="10D3F9"/>
                </a:solidFill>
                <a:latin typeface="Tomorrow"/>
                <a:ea typeface="Tomorrow"/>
                <a:cs typeface="Tomorrow"/>
                <a:sym typeface="Tomorrow"/>
              </a:rPr>
              <a:t>Các kết quả sau khi lọc xong được chuyển về kích thước ảnh gốc phục vụ cho việc vẽ bouding box lên ảnh gốc</a:t>
            </a:r>
          </a:p>
          <a:p>
            <a:pPr algn="just">
              <a:lnSpc>
                <a:spcPts val="4317"/>
              </a:lnSpc>
            </a:pPr>
            <a:r>
              <a:rPr lang="en-US" sz="3083">
                <a:solidFill>
                  <a:srgbClr val="10D3F9"/>
                </a:solidFill>
                <a:latin typeface="Tomorrow"/>
                <a:ea typeface="Tomorrow"/>
                <a:cs typeface="Tomorrow"/>
                <a:sym typeface="Tomorrow"/>
              </a:rPr>
              <a:t>                   </a:t>
            </a:r>
          </a:p>
          <a:p>
            <a:pPr algn="just">
              <a:lnSpc>
                <a:spcPts val="4317"/>
              </a:lnSpc>
            </a:pPr>
            <a:r>
              <a:rPr lang="en-US" sz="3083">
                <a:solidFill>
                  <a:srgbClr val="10D3F9"/>
                </a:solidFill>
                <a:latin typeface="Tomorrow"/>
                <a:ea typeface="Tomorrow"/>
                <a:cs typeface="Tomorrow"/>
                <a:sym typeface="Tomorrow"/>
              </a:rPr>
              <a:t> </a:t>
            </a:r>
          </a:p>
          <a:p>
            <a:pPr algn="just">
              <a:lnSpc>
                <a:spcPts val="4317"/>
              </a:lnSpc>
            </a:pPr>
            <a:endParaRPr lang="en-US" sz="3083">
              <a:solidFill>
                <a:srgbClr val="10D3F9"/>
              </a:solidFill>
              <a:latin typeface="Tomorrow"/>
              <a:ea typeface="Tomorrow"/>
              <a:cs typeface="Tomorrow"/>
              <a:sym typeface="Tomorrow"/>
            </a:endParaRPr>
          </a:p>
          <a:p>
            <a:pPr algn="just">
              <a:lnSpc>
                <a:spcPts val="4317"/>
              </a:lnSpc>
            </a:pPr>
            <a:endParaRPr lang="en-US" sz="3083">
              <a:solidFill>
                <a:srgbClr val="10D3F9"/>
              </a:solidFill>
              <a:latin typeface="Tomorrow"/>
              <a:ea typeface="Tomorrow"/>
              <a:cs typeface="Tomorrow"/>
              <a:sym typeface="Tomorrow"/>
            </a:endParaRPr>
          </a:p>
          <a:p>
            <a:pPr marL="0" lvl="0" indent="0" algn="just">
              <a:lnSpc>
                <a:spcPts val="4317"/>
              </a:lnSpc>
              <a:spcBef>
                <a:spcPct val="0"/>
              </a:spcBef>
            </a:pPr>
            <a:endParaRPr lang="en-US" sz="3083">
              <a:solidFill>
                <a:srgbClr val="10D3F9"/>
              </a:solidFill>
              <a:latin typeface="Tomorrow"/>
              <a:ea typeface="Tomorrow"/>
              <a:cs typeface="Tomorrow"/>
              <a:sym typeface="Tomorrow"/>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1771961" y="-3514501"/>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en-US"/>
          </a:p>
        </p:txBody>
      </p:sp>
      <p:sp>
        <p:nvSpPr>
          <p:cNvPr id="5" name="Freeform 5"/>
          <p:cNvSpPr/>
          <p:nvPr/>
        </p:nvSpPr>
        <p:spPr>
          <a:xfrm>
            <a:off x="-2967382" y="2193340"/>
            <a:ext cx="9272016" cy="8229600"/>
          </a:xfrm>
          <a:custGeom>
            <a:avLst/>
            <a:gdLst/>
            <a:ahLst/>
            <a:cxnLst/>
            <a:rect l="l" t="t" r="r" b="b"/>
            <a:pathLst>
              <a:path w="9272016" h="8229600">
                <a:moveTo>
                  <a:pt x="0" y="0"/>
                </a:moveTo>
                <a:lnTo>
                  <a:pt x="9272016" y="0"/>
                </a:lnTo>
                <a:lnTo>
                  <a:pt x="9272016" y="8229600"/>
                </a:lnTo>
                <a:lnTo>
                  <a:pt x="0" y="8229600"/>
                </a:lnTo>
                <a:lnTo>
                  <a:pt x="0" y="0"/>
                </a:lnTo>
                <a:close/>
              </a:path>
            </a:pathLst>
          </a:custGeom>
          <a:blipFill>
            <a:blip r:embed="rId6">
              <a:alphaModFix amt="29000"/>
            </a:blip>
            <a:stretch>
              <a:fillRect/>
            </a:stretch>
          </a:blipFill>
        </p:spPr>
        <p:txBody>
          <a:bodyPr/>
          <a:lstStyle/>
          <a:p>
            <a:endParaRPr lang="en-US"/>
          </a:p>
        </p:txBody>
      </p:sp>
      <p:sp>
        <p:nvSpPr>
          <p:cNvPr id="6" name="Freeform 6"/>
          <p:cNvSpPr/>
          <p:nvPr/>
        </p:nvSpPr>
        <p:spPr>
          <a:xfrm>
            <a:off x="-4947185" y="514350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en-US"/>
          </a:p>
        </p:txBody>
      </p:sp>
      <p:sp>
        <p:nvSpPr>
          <p:cNvPr id="7" name="Freeform 7"/>
          <p:cNvSpPr/>
          <p:nvPr/>
        </p:nvSpPr>
        <p:spPr>
          <a:xfrm>
            <a:off x="5535086" y="3193384"/>
            <a:ext cx="7217828" cy="5362779"/>
          </a:xfrm>
          <a:custGeom>
            <a:avLst/>
            <a:gdLst/>
            <a:ahLst/>
            <a:cxnLst/>
            <a:rect l="l" t="t" r="r" b="b"/>
            <a:pathLst>
              <a:path w="7217828" h="5362779">
                <a:moveTo>
                  <a:pt x="0" y="0"/>
                </a:moveTo>
                <a:lnTo>
                  <a:pt x="7217828" y="0"/>
                </a:lnTo>
                <a:lnTo>
                  <a:pt x="7217828" y="5362779"/>
                </a:lnTo>
                <a:lnTo>
                  <a:pt x="0" y="5362779"/>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1259158"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9" name="TextBox 9"/>
          <p:cNvSpPr txBox="1"/>
          <p:nvPr/>
        </p:nvSpPr>
        <p:spPr>
          <a:xfrm>
            <a:off x="388774" y="1406326"/>
            <a:ext cx="13394755" cy="841665"/>
          </a:xfrm>
          <a:prstGeom prst="rect">
            <a:avLst/>
          </a:prstGeom>
        </p:spPr>
        <p:txBody>
          <a:bodyPr lIns="0" tIns="0" rIns="0" bIns="0" rtlCol="0" anchor="t">
            <a:spAutoFit/>
          </a:bodyPr>
          <a:lstStyle/>
          <a:p>
            <a:pPr marL="0" lvl="0" indent="0" algn="l">
              <a:lnSpc>
                <a:spcPts val="6452"/>
              </a:lnSpc>
              <a:spcBef>
                <a:spcPct val="0"/>
              </a:spcBef>
            </a:pPr>
            <a:r>
              <a:rPr lang="en-US" sz="6087">
                <a:solidFill>
                  <a:srgbClr val="FFFFFF"/>
                </a:solidFill>
                <a:latin typeface="Anton"/>
                <a:ea typeface="Anton"/>
                <a:cs typeface="Anton"/>
                <a:sym typeface="Anton"/>
              </a:rPr>
              <a:t>DỰ ĐOÁN BOUNDING BOX</a:t>
            </a:r>
          </a:p>
        </p:txBody>
      </p:sp>
      <p:sp>
        <p:nvSpPr>
          <p:cNvPr id="10" name="TextBox 10"/>
          <p:cNvSpPr txBox="1"/>
          <p:nvPr/>
        </p:nvSpPr>
        <p:spPr>
          <a:xfrm>
            <a:off x="388774" y="2622948"/>
            <a:ext cx="14677396" cy="1074197"/>
          </a:xfrm>
          <a:prstGeom prst="rect">
            <a:avLst/>
          </a:prstGeom>
        </p:spPr>
        <p:txBody>
          <a:bodyPr lIns="0" tIns="0" rIns="0" bIns="0" rtlCol="0" anchor="t">
            <a:spAutoFit/>
          </a:bodyPr>
          <a:lstStyle/>
          <a:p>
            <a:pPr algn="just">
              <a:lnSpc>
                <a:spcPts val="4317"/>
              </a:lnSpc>
            </a:pPr>
            <a:r>
              <a:rPr lang="en-US" sz="3083">
                <a:solidFill>
                  <a:srgbClr val="10D3F9"/>
                </a:solidFill>
                <a:latin typeface="Tomorrow"/>
                <a:ea typeface="Tomorrow"/>
                <a:cs typeface="Tomorrow"/>
                <a:sym typeface="Tomorrow"/>
              </a:rPr>
              <a:t>Đối với mô hình YOLO:</a:t>
            </a:r>
          </a:p>
          <a:p>
            <a:pPr marL="0" lvl="0" indent="0" algn="just">
              <a:lnSpc>
                <a:spcPts val="4317"/>
              </a:lnSpc>
              <a:spcBef>
                <a:spcPct val="0"/>
              </a:spcBef>
            </a:pPr>
            <a:endParaRPr lang="en-US" sz="3083">
              <a:solidFill>
                <a:srgbClr val="10D3F9"/>
              </a:solidFill>
              <a:latin typeface="Tomorrow"/>
              <a:ea typeface="Tomorrow"/>
              <a:cs typeface="Tomorrow"/>
              <a:sym typeface="Tomorrow"/>
            </a:endParaRPr>
          </a:p>
        </p:txBody>
      </p:sp>
      <p:sp>
        <p:nvSpPr>
          <p:cNvPr id="11" name="TextBox 11"/>
          <p:cNvSpPr txBox="1"/>
          <p:nvPr/>
        </p:nvSpPr>
        <p:spPr>
          <a:xfrm>
            <a:off x="4675403" y="8927638"/>
            <a:ext cx="14677396" cy="531272"/>
          </a:xfrm>
          <a:prstGeom prst="rect">
            <a:avLst/>
          </a:prstGeom>
        </p:spPr>
        <p:txBody>
          <a:bodyPr lIns="0" tIns="0" rIns="0" bIns="0" rtlCol="0" anchor="t">
            <a:spAutoFit/>
          </a:bodyPr>
          <a:lstStyle/>
          <a:p>
            <a:pPr marL="0" lvl="0" indent="0" algn="just">
              <a:lnSpc>
                <a:spcPts val="4317"/>
              </a:lnSpc>
              <a:spcBef>
                <a:spcPct val="0"/>
              </a:spcBef>
            </a:pPr>
            <a:r>
              <a:rPr lang="en-US" sz="3083">
                <a:solidFill>
                  <a:srgbClr val="10D3F9"/>
                </a:solidFill>
                <a:latin typeface="Tomorrow"/>
                <a:ea typeface="Tomorrow"/>
                <a:cs typeface="Tomorrow"/>
                <a:sym typeface="Tomorrow"/>
              </a:rPr>
              <a:t>Sử dụng OpenCV để vẽ bounding box lên ảnh gốc</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117" t="-41920" r="-18932" b="-25458"/>
            </a:stretch>
          </a:blipFill>
        </p:spPr>
        <p:txBody>
          <a:bodyPr/>
          <a:lstStyle/>
          <a:p>
            <a:endParaRPr lang="en-US"/>
          </a:p>
        </p:txBody>
      </p:sp>
      <p:sp>
        <p:nvSpPr>
          <p:cNvPr id="3" name="Freeform 3"/>
          <p:cNvSpPr/>
          <p:nvPr/>
        </p:nvSpPr>
        <p:spPr>
          <a:xfrm>
            <a:off x="6663041" y="465736"/>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338627" y="7224057"/>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675809" y="-43695"/>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4884163" y="759852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7">
              <a:alphaModFix amt="61000"/>
            </a:blip>
            <a:stretch>
              <a:fillRect/>
            </a:stretch>
          </a:blipFill>
        </p:spPr>
        <p:txBody>
          <a:bodyPr/>
          <a:lstStyle/>
          <a:p>
            <a:endParaRPr lang="en-US"/>
          </a:p>
        </p:txBody>
      </p:sp>
      <p:sp>
        <p:nvSpPr>
          <p:cNvPr id="7" name="TextBox 7"/>
          <p:cNvSpPr txBox="1"/>
          <p:nvPr/>
        </p:nvSpPr>
        <p:spPr>
          <a:xfrm>
            <a:off x="7492002" y="56809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8" name="TextBox 8"/>
          <p:cNvSpPr txBox="1"/>
          <p:nvPr/>
        </p:nvSpPr>
        <p:spPr>
          <a:xfrm>
            <a:off x="6940057" y="3137724"/>
            <a:ext cx="10596259" cy="3852245"/>
          </a:xfrm>
          <a:prstGeom prst="rect">
            <a:avLst/>
          </a:prstGeom>
        </p:spPr>
        <p:txBody>
          <a:bodyPr lIns="0" tIns="0" rIns="0" bIns="0" rtlCol="0" anchor="t">
            <a:spAutoFit/>
          </a:bodyPr>
          <a:lstStyle/>
          <a:p>
            <a:pPr algn="l">
              <a:lnSpc>
                <a:spcPts val="15521"/>
              </a:lnSpc>
            </a:pPr>
            <a:r>
              <a:rPr lang="en-US" sz="11086">
                <a:solidFill>
                  <a:srgbClr val="FFFFFF"/>
                </a:solidFill>
                <a:latin typeface="Anton"/>
                <a:ea typeface="Anton"/>
                <a:cs typeface="Anton"/>
                <a:sym typeface="Anton"/>
              </a:rPr>
              <a:t>NHẬN DIỆN KÝ TỰ BẰNG OCR</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4025984" y="501907"/>
            <a:ext cx="12919638" cy="12919638"/>
          </a:xfrm>
          <a:custGeom>
            <a:avLst/>
            <a:gdLst/>
            <a:ahLst/>
            <a:cxnLst/>
            <a:rect l="l" t="t" r="r" b="b"/>
            <a:pathLst>
              <a:path w="12919638" h="12919638">
                <a:moveTo>
                  <a:pt x="0" y="0"/>
                </a:moveTo>
                <a:lnTo>
                  <a:pt x="12919638" y="0"/>
                </a:lnTo>
                <a:lnTo>
                  <a:pt x="12919638" y="12919638"/>
                </a:lnTo>
                <a:lnTo>
                  <a:pt x="0" y="12919638"/>
                </a:lnTo>
                <a:lnTo>
                  <a:pt x="0" y="0"/>
                </a:lnTo>
                <a:close/>
              </a:path>
            </a:pathLst>
          </a:custGeom>
          <a:blipFill>
            <a:blip r:embed="rId3">
              <a:alphaModFix amt="24000"/>
            </a:blip>
            <a:stretch>
              <a:fillRect/>
            </a:stretch>
          </a:blipFill>
        </p:spPr>
        <p:txBody>
          <a:bodyPr/>
          <a:lstStyle/>
          <a:p>
            <a:endParaRPr lang="en-US"/>
          </a:p>
        </p:txBody>
      </p:sp>
      <p:sp>
        <p:nvSpPr>
          <p:cNvPr id="4" name="Freeform 4"/>
          <p:cNvSpPr/>
          <p:nvPr/>
        </p:nvSpPr>
        <p:spPr>
          <a:xfrm>
            <a:off x="-5258141" y="514350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61000"/>
            </a:blip>
            <a:stretch>
              <a:fillRect/>
            </a:stretch>
          </a:blipFill>
        </p:spPr>
        <p:txBody>
          <a:bodyPr/>
          <a:lstStyle/>
          <a:p>
            <a:endParaRPr lang="en-US"/>
          </a:p>
        </p:txBody>
      </p:sp>
      <p:sp>
        <p:nvSpPr>
          <p:cNvPr id="5" name="Freeform 5"/>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4623756" y="9170480"/>
            <a:ext cx="9477174" cy="3435475"/>
          </a:xfrm>
          <a:custGeom>
            <a:avLst/>
            <a:gdLst/>
            <a:ahLst/>
            <a:cxnLst/>
            <a:rect l="l" t="t" r="r" b="b"/>
            <a:pathLst>
              <a:path w="9477174" h="3435475">
                <a:moveTo>
                  <a:pt x="0" y="0"/>
                </a:moveTo>
                <a:lnTo>
                  <a:pt x="9477173" y="0"/>
                </a:lnTo>
                <a:lnTo>
                  <a:pt x="9477173" y="3435475"/>
                </a:lnTo>
                <a:lnTo>
                  <a:pt x="0" y="3435475"/>
                </a:lnTo>
                <a:lnTo>
                  <a:pt x="0" y="0"/>
                </a:lnTo>
                <a:close/>
              </a:path>
            </a:pathLst>
          </a:custGeom>
          <a:blipFill>
            <a:blip r:embed="rId7">
              <a:alphaModFix amt="57000"/>
            </a:blip>
            <a:stretch>
              <a:fillRect/>
            </a:stretch>
          </a:blipFill>
        </p:spPr>
        <p:txBody>
          <a:bodyPr/>
          <a:lstStyle/>
          <a:p>
            <a:endParaRPr lang="en-US"/>
          </a:p>
        </p:txBody>
      </p:sp>
      <p:sp>
        <p:nvSpPr>
          <p:cNvPr id="7" name="Freeform 7"/>
          <p:cNvSpPr/>
          <p:nvPr/>
        </p:nvSpPr>
        <p:spPr>
          <a:xfrm>
            <a:off x="12025541" y="8509596"/>
            <a:ext cx="4000886" cy="760852"/>
          </a:xfrm>
          <a:custGeom>
            <a:avLst/>
            <a:gdLst/>
            <a:ahLst/>
            <a:cxnLst/>
            <a:rect l="l" t="t" r="r" b="b"/>
            <a:pathLst>
              <a:path w="4000886" h="760852">
                <a:moveTo>
                  <a:pt x="0" y="0"/>
                </a:moveTo>
                <a:lnTo>
                  <a:pt x="4000886" y="0"/>
                </a:lnTo>
                <a:lnTo>
                  <a:pt x="4000886" y="760852"/>
                </a:lnTo>
                <a:lnTo>
                  <a:pt x="0" y="760852"/>
                </a:lnTo>
                <a:lnTo>
                  <a:pt x="0" y="0"/>
                </a:lnTo>
                <a:close/>
              </a:path>
            </a:pathLst>
          </a:custGeom>
          <a:blipFill>
            <a:blip r:embed="rId8"/>
            <a:stretch>
              <a:fillRect/>
            </a:stretch>
          </a:blipFill>
        </p:spPr>
        <p:txBody>
          <a:bodyPr/>
          <a:lstStyle/>
          <a:p>
            <a:endParaRPr lang="en-US"/>
          </a:p>
        </p:txBody>
      </p:sp>
      <p:sp>
        <p:nvSpPr>
          <p:cNvPr id="8" name="Freeform 8"/>
          <p:cNvSpPr/>
          <p:nvPr/>
        </p:nvSpPr>
        <p:spPr>
          <a:xfrm>
            <a:off x="856153" y="5474718"/>
            <a:ext cx="6545476" cy="773305"/>
          </a:xfrm>
          <a:custGeom>
            <a:avLst/>
            <a:gdLst/>
            <a:ahLst/>
            <a:cxnLst/>
            <a:rect l="l" t="t" r="r" b="b"/>
            <a:pathLst>
              <a:path w="6545476" h="773305">
                <a:moveTo>
                  <a:pt x="0" y="0"/>
                </a:moveTo>
                <a:lnTo>
                  <a:pt x="6545476" y="0"/>
                </a:lnTo>
                <a:lnTo>
                  <a:pt x="6545476" y="773305"/>
                </a:lnTo>
                <a:lnTo>
                  <a:pt x="0" y="773305"/>
                </a:lnTo>
                <a:lnTo>
                  <a:pt x="0" y="0"/>
                </a:lnTo>
                <a:close/>
              </a:path>
            </a:pathLst>
          </a:custGeom>
          <a:blipFill>
            <a:blip r:embed="rId9"/>
            <a:stretch>
              <a:fillRect/>
            </a:stretch>
          </a:blipFill>
        </p:spPr>
        <p:txBody>
          <a:bodyPr/>
          <a:lstStyle/>
          <a:p>
            <a:endParaRPr lang="en-US"/>
          </a:p>
        </p:txBody>
      </p:sp>
      <p:sp>
        <p:nvSpPr>
          <p:cNvPr id="9" name="Freeform 9"/>
          <p:cNvSpPr/>
          <p:nvPr/>
        </p:nvSpPr>
        <p:spPr>
          <a:xfrm>
            <a:off x="1754650" y="7848712"/>
            <a:ext cx="5331501" cy="1321768"/>
          </a:xfrm>
          <a:custGeom>
            <a:avLst/>
            <a:gdLst/>
            <a:ahLst/>
            <a:cxnLst/>
            <a:rect l="l" t="t" r="r" b="b"/>
            <a:pathLst>
              <a:path w="5331501" h="1321768">
                <a:moveTo>
                  <a:pt x="0" y="0"/>
                </a:moveTo>
                <a:lnTo>
                  <a:pt x="5331501" y="0"/>
                </a:lnTo>
                <a:lnTo>
                  <a:pt x="5331501" y="1321768"/>
                </a:lnTo>
                <a:lnTo>
                  <a:pt x="0" y="1321768"/>
                </a:lnTo>
                <a:lnTo>
                  <a:pt x="0" y="0"/>
                </a:lnTo>
                <a:close/>
              </a:path>
            </a:pathLst>
          </a:custGeom>
          <a:blipFill>
            <a:blip r:embed="rId10"/>
            <a:stretch>
              <a:fillRect/>
            </a:stretch>
          </a:blipFill>
        </p:spPr>
        <p:txBody>
          <a:bodyPr/>
          <a:lstStyle/>
          <a:p>
            <a:endParaRPr lang="en-US"/>
          </a:p>
        </p:txBody>
      </p:sp>
      <p:sp>
        <p:nvSpPr>
          <p:cNvPr id="10" name="Freeform 10"/>
          <p:cNvSpPr/>
          <p:nvPr/>
        </p:nvSpPr>
        <p:spPr>
          <a:xfrm>
            <a:off x="11885654" y="4152871"/>
            <a:ext cx="3795750" cy="2808855"/>
          </a:xfrm>
          <a:custGeom>
            <a:avLst/>
            <a:gdLst/>
            <a:ahLst/>
            <a:cxnLst/>
            <a:rect l="l" t="t" r="r" b="b"/>
            <a:pathLst>
              <a:path w="3795750" h="2808855">
                <a:moveTo>
                  <a:pt x="0" y="0"/>
                </a:moveTo>
                <a:lnTo>
                  <a:pt x="3795750" y="0"/>
                </a:lnTo>
                <a:lnTo>
                  <a:pt x="3795750" y="2808855"/>
                </a:lnTo>
                <a:lnTo>
                  <a:pt x="0" y="2808855"/>
                </a:lnTo>
                <a:lnTo>
                  <a:pt x="0" y="0"/>
                </a:lnTo>
                <a:close/>
              </a:path>
            </a:pathLst>
          </a:custGeom>
          <a:blipFill>
            <a:blip r:embed="rId11"/>
            <a:stretch>
              <a:fillRect/>
            </a:stretch>
          </a:blipFill>
        </p:spPr>
        <p:txBody>
          <a:bodyPr/>
          <a:lstStyle/>
          <a:p>
            <a:endParaRPr lang="en-US"/>
          </a:p>
        </p:txBody>
      </p:sp>
      <p:sp>
        <p:nvSpPr>
          <p:cNvPr id="11" name="TextBox 11"/>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2" name="TextBox 12"/>
          <p:cNvSpPr txBox="1"/>
          <p:nvPr/>
        </p:nvSpPr>
        <p:spPr>
          <a:xfrm>
            <a:off x="361332" y="2508962"/>
            <a:ext cx="4059069" cy="696373"/>
          </a:xfrm>
          <a:prstGeom prst="rect">
            <a:avLst/>
          </a:prstGeom>
        </p:spPr>
        <p:txBody>
          <a:bodyPr lIns="0" tIns="0" rIns="0" bIns="0" rtlCol="0" anchor="t">
            <a:spAutoFit/>
          </a:bodyPr>
          <a:lstStyle/>
          <a:p>
            <a:pPr algn="ctr">
              <a:lnSpc>
                <a:spcPts val="5717"/>
              </a:lnSpc>
              <a:spcBef>
                <a:spcPct val="0"/>
              </a:spcBef>
            </a:pPr>
            <a:r>
              <a:rPr lang="en-US" sz="4083">
                <a:solidFill>
                  <a:srgbClr val="4ADEDD"/>
                </a:solidFill>
                <a:latin typeface="Anton"/>
                <a:ea typeface="Anton"/>
                <a:cs typeface="Anton"/>
                <a:sym typeface="Anton"/>
              </a:rPr>
              <a:t>TRÍCH XUẤT PHẦN ROI</a:t>
            </a:r>
          </a:p>
        </p:txBody>
      </p:sp>
      <p:sp>
        <p:nvSpPr>
          <p:cNvPr id="13" name="TextBox 13"/>
          <p:cNvSpPr txBox="1"/>
          <p:nvPr/>
        </p:nvSpPr>
        <p:spPr>
          <a:xfrm>
            <a:off x="388774" y="1429172"/>
            <a:ext cx="13394755" cy="841665"/>
          </a:xfrm>
          <a:prstGeom prst="rect">
            <a:avLst/>
          </a:prstGeom>
        </p:spPr>
        <p:txBody>
          <a:bodyPr lIns="0" tIns="0" rIns="0" bIns="0" rtlCol="0" anchor="t">
            <a:spAutoFit/>
          </a:bodyPr>
          <a:lstStyle/>
          <a:p>
            <a:pPr marL="0" lvl="0" indent="0" algn="l">
              <a:lnSpc>
                <a:spcPts val="6452"/>
              </a:lnSpc>
              <a:spcBef>
                <a:spcPct val="0"/>
              </a:spcBef>
            </a:pPr>
            <a:r>
              <a:rPr lang="en-US" sz="6087">
                <a:solidFill>
                  <a:srgbClr val="FFFFFF"/>
                </a:solidFill>
                <a:latin typeface="Anton"/>
                <a:ea typeface="Anton"/>
                <a:cs typeface="Anton"/>
                <a:sym typeface="Anton"/>
              </a:rPr>
              <a:t>NHẬN DẠNG KÝ TỰ BẰNG OCR</a:t>
            </a:r>
          </a:p>
        </p:txBody>
      </p:sp>
      <p:sp>
        <p:nvSpPr>
          <p:cNvPr id="14" name="TextBox 14"/>
          <p:cNvSpPr txBox="1"/>
          <p:nvPr/>
        </p:nvSpPr>
        <p:spPr>
          <a:xfrm>
            <a:off x="388774" y="3307274"/>
            <a:ext cx="15846139" cy="531272"/>
          </a:xfrm>
          <a:prstGeom prst="rect">
            <a:avLst/>
          </a:prstGeom>
        </p:spPr>
        <p:txBody>
          <a:bodyPr lIns="0" tIns="0" rIns="0" bIns="0" rtlCol="0" anchor="t">
            <a:spAutoFit/>
          </a:bodyPr>
          <a:lstStyle/>
          <a:p>
            <a:pPr marL="0" lvl="0" indent="0" algn="just">
              <a:lnSpc>
                <a:spcPts val="4317"/>
              </a:lnSpc>
              <a:spcBef>
                <a:spcPct val="0"/>
              </a:spcBef>
            </a:pPr>
            <a:r>
              <a:rPr lang="en-US" sz="3083">
                <a:solidFill>
                  <a:srgbClr val="10D3F9"/>
                </a:solidFill>
                <a:latin typeface="Tomorrow"/>
                <a:ea typeface="Tomorrow"/>
                <a:cs typeface="Tomorrow"/>
                <a:sym typeface="Tomorrow"/>
              </a:rPr>
              <a:t>Từ toạ độ mô hình dự đoán, chúng ta thực hiện trích xuất phần biển số xe</a:t>
            </a:r>
          </a:p>
        </p:txBody>
      </p:sp>
      <p:sp>
        <p:nvSpPr>
          <p:cNvPr id="15" name="TextBox 15"/>
          <p:cNvSpPr txBox="1"/>
          <p:nvPr/>
        </p:nvSpPr>
        <p:spPr>
          <a:xfrm>
            <a:off x="2179857" y="4086196"/>
            <a:ext cx="3898067" cy="1074197"/>
          </a:xfrm>
          <a:prstGeom prst="rect">
            <a:avLst/>
          </a:prstGeom>
        </p:spPr>
        <p:txBody>
          <a:bodyPr lIns="0" tIns="0" rIns="0" bIns="0" rtlCol="0" anchor="t">
            <a:spAutoFit/>
          </a:bodyPr>
          <a:lstStyle/>
          <a:p>
            <a:pPr algn="ctr">
              <a:lnSpc>
                <a:spcPts val="4317"/>
              </a:lnSpc>
            </a:pPr>
            <a:r>
              <a:rPr lang="en-US" sz="3083">
                <a:solidFill>
                  <a:srgbClr val="10D3F9"/>
                </a:solidFill>
                <a:latin typeface="Tomorrow"/>
                <a:ea typeface="Tomorrow"/>
                <a:cs typeface="Tomorrow"/>
                <a:sym typeface="Tomorrow"/>
              </a:rPr>
              <a:t>Đối với mô hình</a:t>
            </a:r>
          </a:p>
          <a:p>
            <a:pPr marL="0" lvl="0" indent="0" algn="ctr">
              <a:lnSpc>
                <a:spcPts val="4317"/>
              </a:lnSpc>
              <a:spcBef>
                <a:spcPct val="0"/>
              </a:spcBef>
            </a:pPr>
            <a:r>
              <a:rPr lang="en-US" sz="3083">
                <a:solidFill>
                  <a:srgbClr val="10D3F9"/>
                </a:solidFill>
                <a:latin typeface="Tomorrow"/>
                <a:ea typeface="Tomorrow"/>
                <a:cs typeface="Tomorrow"/>
                <a:sym typeface="Tomorrow"/>
              </a:rPr>
              <a:t>InceptionResNetV2</a:t>
            </a:r>
          </a:p>
        </p:txBody>
      </p:sp>
      <p:sp>
        <p:nvSpPr>
          <p:cNvPr id="16" name="TextBox 16"/>
          <p:cNvSpPr txBox="1"/>
          <p:nvPr/>
        </p:nvSpPr>
        <p:spPr>
          <a:xfrm>
            <a:off x="2179857" y="6561774"/>
            <a:ext cx="3898067" cy="1074197"/>
          </a:xfrm>
          <a:prstGeom prst="rect">
            <a:avLst/>
          </a:prstGeom>
        </p:spPr>
        <p:txBody>
          <a:bodyPr lIns="0" tIns="0" rIns="0" bIns="0" rtlCol="0" anchor="t">
            <a:spAutoFit/>
          </a:bodyPr>
          <a:lstStyle/>
          <a:p>
            <a:pPr algn="ctr">
              <a:lnSpc>
                <a:spcPts val="4317"/>
              </a:lnSpc>
            </a:pPr>
            <a:r>
              <a:rPr lang="en-US" sz="3083">
                <a:solidFill>
                  <a:srgbClr val="10D3F9"/>
                </a:solidFill>
                <a:latin typeface="Tomorrow"/>
                <a:ea typeface="Tomorrow"/>
                <a:cs typeface="Tomorrow"/>
                <a:sym typeface="Tomorrow"/>
              </a:rPr>
              <a:t>Đối với mô hình</a:t>
            </a:r>
          </a:p>
          <a:p>
            <a:pPr marL="0" lvl="0" indent="0" algn="ctr">
              <a:lnSpc>
                <a:spcPts val="4317"/>
              </a:lnSpc>
              <a:spcBef>
                <a:spcPct val="0"/>
              </a:spcBef>
            </a:pPr>
            <a:r>
              <a:rPr lang="en-US" sz="3083">
                <a:solidFill>
                  <a:srgbClr val="10D3F9"/>
                </a:solidFill>
                <a:latin typeface="Tomorrow"/>
                <a:ea typeface="Tomorrow"/>
                <a:cs typeface="Tomorrow"/>
                <a:sym typeface="Tomorrow"/>
              </a:rPr>
              <a:t>YOLO</a:t>
            </a:r>
          </a:p>
        </p:txBody>
      </p:sp>
      <p:sp>
        <p:nvSpPr>
          <p:cNvPr id="17" name="AutoShape 17"/>
          <p:cNvSpPr/>
          <p:nvPr/>
        </p:nvSpPr>
        <p:spPr>
          <a:xfrm flipH="1">
            <a:off x="13802579" y="7100903"/>
            <a:ext cx="0" cy="1269516"/>
          </a:xfrm>
          <a:prstGeom prst="line">
            <a:avLst/>
          </a:prstGeom>
          <a:ln w="38100" cap="flat">
            <a:solidFill>
              <a:srgbClr val="FFFFFF"/>
            </a:solidFill>
            <a:prstDash val="solid"/>
            <a:headEnd type="none" w="sm" len="sm"/>
            <a:tailEnd type="triangle" w="lg" len="med"/>
          </a:ln>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4025984" y="501907"/>
            <a:ext cx="12919638" cy="12919638"/>
          </a:xfrm>
          <a:custGeom>
            <a:avLst/>
            <a:gdLst/>
            <a:ahLst/>
            <a:cxnLst/>
            <a:rect l="l" t="t" r="r" b="b"/>
            <a:pathLst>
              <a:path w="12919638" h="12919638">
                <a:moveTo>
                  <a:pt x="0" y="0"/>
                </a:moveTo>
                <a:lnTo>
                  <a:pt x="12919638" y="0"/>
                </a:lnTo>
                <a:lnTo>
                  <a:pt x="12919638" y="12919638"/>
                </a:lnTo>
                <a:lnTo>
                  <a:pt x="0" y="12919638"/>
                </a:lnTo>
                <a:lnTo>
                  <a:pt x="0" y="0"/>
                </a:lnTo>
                <a:close/>
              </a:path>
            </a:pathLst>
          </a:custGeom>
          <a:blipFill>
            <a:blip r:embed="rId3">
              <a:alphaModFix amt="24000"/>
            </a:blip>
            <a:stretch>
              <a:fillRect/>
            </a:stretch>
          </a:blipFill>
        </p:spPr>
        <p:txBody>
          <a:bodyPr/>
          <a:lstStyle/>
          <a:p>
            <a:endParaRPr lang="en-US"/>
          </a:p>
        </p:txBody>
      </p:sp>
      <p:sp>
        <p:nvSpPr>
          <p:cNvPr id="4" name="Freeform 4"/>
          <p:cNvSpPr/>
          <p:nvPr/>
        </p:nvSpPr>
        <p:spPr>
          <a:xfrm>
            <a:off x="-5258141" y="514350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61000"/>
            </a:blip>
            <a:stretch>
              <a:fillRect/>
            </a:stretch>
          </a:blipFill>
        </p:spPr>
        <p:txBody>
          <a:bodyPr/>
          <a:lstStyle/>
          <a:p>
            <a:endParaRPr lang="en-US"/>
          </a:p>
        </p:txBody>
      </p:sp>
      <p:sp>
        <p:nvSpPr>
          <p:cNvPr id="5" name="Freeform 5"/>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4623756" y="9170480"/>
            <a:ext cx="9477174" cy="3435475"/>
          </a:xfrm>
          <a:custGeom>
            <a:avLst/>
            <a:gdLst/>
            <a:ahLst/>
            <a:cxnLst/>
            <a:rect l="l" t="t" r="r" b="b"/>
            <a:pathLst>
              <a:path w="9477174" h="3435475">
                <a:moveTo>
                  <a:pt x="0" y="0"/>
                </a:moveTo>
                <a:lnTo>
                  <a:pt x="9477173" y="0"/>
                </a:lnTo>
                <a:lnTo>
                  <a:pt x="9477173" y="3435475"/>
                </a:lnTo>
                <a:lnTo>
                  <a:pt x="0" y="3435475"/>
                </a:lnTo>
                <a:lnTo>
                  <a:pt x="0" y="0"/>
                </a:lnTo>
                <a:close/>
              </a:path>
            </a:pathLst>
          </a:custGeom>
          <a:blipFill>
            <a:blip r:embed="rId7">
              <a:alphaModFix amt="57000"/>
            </a:blip>
            <a:stretch>
              <a:fillRect/>
            </a:stretch>
          </a:blipFill>
        </p:spPr>
        <p:txBody>
          <a:bodyPr/>
          <a:lstStyle/>
          <a:p>
            <a:endParaRPr lang="en-US"/>
          </a:p>
        </p:txBody>
      </p:sp>
      <p:sp>
        <p:nvSpPr>
          <p:cNvPr id="7" name="Freeform 7"/>
          <p:cNvSpPr/>
          <p:nvPr/>
        </p:nvSpPr>
        <p:spPr>
          <a:xfrm>
            <a:off x="12025541" y="3521190"/>
            <a:ext cx="4000886" cy="760852"/>
          </a:xfrm>
          <a:custGeom>
            <a:avLst/>
            <a:gdLst/>
            <a:ahLst/>
            <a:cxnLst/>
            <a:rect l="l" t="t" r="r" b="b"/>
            <a:pathLst>
              <a:path w="4000886" h="760852">
                <a:moveTo>
                  <a:pt x="0" y="0"/>
                </a:moveTo>
                <a:lnTo>
                  <a:pt x="4000886" y="0"/>
                </a:lnTo>
                <a:lnTo>
                  <a:pt x="4000886" y="760852"/>
                </a:lnTo>
                <a:lnTo>
                  <a:pt x="0" y="760852"/>
                </a:lnTo>
                <a:lnTo>
                  <a:pt x="0" y="0"/>
                </a:lnTo>
                <a:close/>
              </a:path>
            </a:pathLst>
          </a:custGeom>
          <a:blipFill>
            <a:blip r:embed="rId8"/>
            <a:stretch>
              <a:fillRect/>
            </a:stretch>
          </a:blipFill>
        </p:spPr>
        <p:txBody>
          <a:bodyPr/>
          <a:lstStyle/>
          <a:p>
            <a:endParaRPr lang="en-US"/>
          </a:p>
        </p:txBody>
      </p:sp>
      <p:sp>
        <p:nvSpPr>
          <p:cNvPr id="8" name="Freeform 8"/>
          <p:cNvSpPr/>
          <p:nvPr/>
        </p:nvSpPr>
        <p:spPr>
          <a:xfrm>
            <a:off x="12025541" y="5340154"/>
            <a:ext cx="4000886" cy="761008"/>
          </a:xfrm>
          <a:custGeom>
            <a:avLst/>
            <a:gdLst/>
            <a:ahLst/>
            <a:cxnLst/>
            <a:rect l="l" t="t" r="r" b="b"/>
            <a:pathLst>
              <a:path w="4000886" h="761008">
                <a:moveTo>
                  <a:pt x="0" y="0"/>
                </a:moveTo>
                <a:lnTo>
                  <a:pt x="4000886" y="0"/>
                </a:lnTo>
                <a:lnTo>
                  <a:pt x="4000886" y="761008"/>
                </a:lnTo>
                <a:lnTo>
                  <a:pt x="0" y="761008"/>
                </a:lnTo>
                <a:lnTo>
                  <a:pt x="0" y="0"/>
                </a:lnTo>
                <a:close/>
              </a:path>
            </a:pathLst>
          </a:custGeom>
          <a:blipFill>
            <a:blip r:embed="rId9"/>
            <a:stretch>
              <a:fillRect/>
            </a:stretch>
          </a:blipFill>
        </p:spPr>
        <p:txBody>
          <a:bodyPr/>
          <a:lstStyle/>
          <a:p>
            <a:endParaRPr lang="en-US"/>
          </a:p>
        </p:txBody>
      </p:sp>
      <p:sp>
        <p:nvSpPr>
          <p:cNvPr id="9" name="Freeform 9"/>
          <p:cNvSpPr/>
          <p:nvPr/>
        </p:nvSpPr>
        <p:spPr>
          <a:xfrm>
            <a:off x="1744598" y="5005559"/>
            <a:ext cx="7249468" cy="4737494"/>
          </a:xfrm>
          <a:custGeom>
            <a:avLst/>
            <a:gdLst/>
            <a:ahLst/>
            <a:cxnLst/>
            <a:rect l="l" t="t" r="r" b="b"/>
            <a:pathLst>
              <a:path w="7249468" h="4737494">
                <a:moveTo>
                  <a:pt x="0" y="0"/>
                </a:moveTo>
                <a:lnTo>
                  <a:pt x="7249468" y="0"/>
                </a:lnTo>
                <a:lnTo>
                  <a:pt x="7249468" y="4737495"/>
                </a:lnTo>
                <a:lnTo>
                  <a:pt x="0" y="4737495"/>
                </a:lnTo>
                <a:lnTo>
                  <a:pt x="0" y="0"/>
                </a:lnTo>
                <a:close/>
              </a:path>
            </a:pathLst>
          </a:custGeom>
          <a:blipFill>
            <a:blip r:embed="rId10"/>
            <a:stretch>
              <a:fillRect/>
            </a:stretch>
          </a:blipFill>
        </p:spPr>
        <p:txBody>
          <a:bodyPr/>
          <a:lstStyle/>
          <a:p>
            <a:endParaRPr lang="en-US"/>
          </a:p>
        </p:txBody>
      </p:sp>
      <p:sp>
        <p:nvSpPr>
          <p:cNvPr id="10" name="TextBox 10"/>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1" name="TextBox 11"/>
          <p:cNvSpPr txBox="1"/>
          <p:nvPr/>
        </p:nvSpPr>
        <p:spPr>
          <a:xfrm>
            <a:off x="276823" y="2508962"/>
            <a:ext cx="4218031" cy="696373"/>
          </a:xfrm>
          <a:prstGeom prst="rect">
            <a:avLst/>
          </a:prstGeom>
        </p:spPr>
        <p:txBody>
          <a:bodyPr lIns="0" tIns="0" rIns="0" bIns="0" rtlCol="0" anchor="t">
            <a:spAutoFit/>
          </a:bodyPr>
          <a:lstStyle/>
          <a:p>
            <a:pPr algn="l">
              <a:lnSpc>
                <a:spcPts val="5717"/>
              </a:lnSpc>
              <a:spcBef>
                <a:spcPct val="0"/>
              </a:spcBef>
            </a:pPr>
            <a:r>
              <a:rPr lang="en-US" sz="4083">
                <a:solidFill>
                  <a:srgbClr val="4ADEDD"/>
                </a:solidFill>
                <a:latin typeface="Anton"/>
                <a:ea typeface="Anton"/>
                <a:cs typeface="Anton"/>
                <a:sym typeface="Anton"/>
              </a:rPr>
              <a:t> XỬ LÝ ROI</a:t>
            </a:r>
          </a:p>
        </p:txBody>
      </p:sp>
      <p:sp>
        <p:nvSpPr>
          <p:cNvPr id="12" name="TextBox 12"/>
          <p:cNvSpPr txBox="1"/>
          <p:nvPr/>
        </p:nvSpPr>
        <p:spPr>
          <a:xfrm>
            <a:off x="388774" y="1429172"/>
            <a:ext cx="13394755" cy="841665"/>
          </a:xfrm>
          <a:prstGeom prst="rect">
            <a:avLst/>
          </a:prstGeom>
        </p:spPr>
        <p:txBody>
          <a:bodyPr lIns="0" tIns="0" rIns="0" bIns="0" rtlCol="0" anchor="t">
            <a:spAutoFit/>
          </a:bodyPr>
          <a:lstStyle/>
          <a:p>
            <a:pPr marL="0" lvl="0" indent="0" algn="l">
              <a:lnSpc>
                <a:spcPts val="6452"/>
              </a:lnSpc>
              <a:spcBef>
                <a:spcPct val="0"/>
              </a:spcBef>
            </a:pPr>
            <a:r>
              <a:rPr lang="en-US" sz="6087">
                <a:solidFill>
                  <a:srgbClr val="FFFFFF"/>
                </a:solidFill>
                <a:latin typeface="Anton"/>
                <a:ea typeface="Anton"/>
                <a:cs typeface="Anton"/>
                <a:sym typeface="Anton"/>
              </a:rPr>
              <a:t>NHẬN DẠNG KÝ TỰ BẰNG OCR</a:t>
            </a:r>
          </a:p>
        </p:txBody>
      </p:sp>
      <p:sp>
        <p:nvSpPr>
          <p:cNvPr id="13" name="TextBox 13"/>
          <p:cNvSpPr txBox="1"/>
          <p:nvPr/>
        </p:nvSpPr>
        <p:spPr>
          <a:xfrm>
            <a:off x="388774" y="3307274"/>
            <a:ext cx="9961117" cy="2160047"/>
          </a:xfrm>
          <a:prstGeom prst="rect">
            <a:avLst/>
          </a:prstGeom>
        </p:spPr>
        <p:txBody>
          <a:bodyPr lIns="0" tIns="0" rIns="0" bIns="0" rtlCol="0" anchor="t">
            <a:spAutoFit/>
          </a:bodyPr>
          <a:lstStyle/>
          <a:p>
            <a:pPr algn="just">
              <a:lnSpc>
                <a:spcPts val="4317"/>
              </a:lnSpc>
            </a:pPr>
            <a:r>
              <a:rPr lang="en-US" sz="3083">
                <a:solidFill>
                  <a:srgbClr val="10D3F9"/>
                </a:solidFill>
                <a:latin typeface="Tomorrow"/>
                <a:ea typeface="Tomorrow"/>
                <a:cs typeface="Tomorrow"/>
                <a:sym typeface="Tomorrow"/>
              </a:rPr>
              <a:t>Điều chỉnh các thông số độ sáng, độ tương phản giúp cải thiện hiệu suất nhận dạng kí tự</a:t>
            </a:r>
          </a:p>
          <a:p>
            <a:pPr algn="just">
              <a:lnSpc>
                <a:spcPts val="4317"/>
              </a:lnSpc>
            </a:pPr>
            <a:endParaRPr lang="en-US" sz="3083">
              <a:solidFill>
                <a:srgbClr val="10D3F9"/>
              </a:solidFill>
              <a:latin typeface="Tomorrow"/>
              <a:ea typeface="Tomorrow"/>
              <a:cs typeface="Tomorrow"/>
              <a:sym typeface="Tomorrow"/>
            </a:endParaRPr>
          </a:p>
          <a:p>
            <a:pPr marL="0" lvl="0" indent="0" algn="just">
              <a:lnSpc>
                <a:spcPts val="4317"/>
              </a:lnSpc>
              <a:spcBef>
                <a:spcPct val="0"/>
              </a:spcBef>
            </a:pPr>
            <a:endParaRPr lang="en-US" sz="3083">
              <a:solidFill>
                <a:srgbClr val="10D3F9"/>
              </a:solidFill>
              <a:latin typeface="Tomorrow"/>
              <a:ea typeface="Tomorrow"/>
              <a:cs typeface="Tomorrow"/>
              <a:sym typeface="Tomorrow"/>
            </a:endParaRPr>
          </a:p>
        </p:txBody>
      </p:sp>
      <p:sp>
        <p:nvSpPr>
          <p:cNvPr id="14" name="AutoShape 14"/>
          <p:cNvSpPr/>
          <p:nvPr/>
        </p:nvSpPr>
        <p:spPr>
          <a:xfrm>
            <a:off x="13783529" y="4282042"/>
            <a:ext cx="242455" cy="1058112"/>
          </a:xfrm>
          <a:prstGeom prst="line">
            <a:avLst/>
          </a:prstGeom>
          <a:ln w="76200" cap="rnd">
            <a:solidFill>
              <a:srgbClr val="FFFFFF"/>
            </a:solidFill>
            <a:prstDash val="sysDash"/>
            <a:headEnd type="none" w="sm" len="sm"/>
            <a:tailEnd type="arrow" w="med" len="sm"/>
          </a:ln>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4025984" y="501907"/>
            <a:ext cx="12919638" cy="12919638"/>
          </a:xfrm>
          <a:custGeom>
            <a:avLst/>
            <a:gdLst/>
            <a:ahLst/>
            <a:cxnLst/>
            <a:rect l="l" t="t" r="r" b="b"/>
            <a:pathLst>
              <a:path w="12919638" h="12919638">
                <a:moveTo>
                  <a:pt x="0" y="0"/>
                </a:moveTo>
                <a:lnTo>
                  <a:pt x="12919638" y="0"/>
                </a:lnTo>
                <a:lnTo>
                  <a:pt x="12919638" y="12919638"/>
                </a:lnTo>
                <a:lnTo>
                  <a:pt x="0" y="12919638"/>
                </a:lnTo>
                <a:lnTo>
                  <a:pt x="0" y="0"/>
                </a:lnTo>
                <a:close/>
              </a:path>
            </a:pathLst>
          </a:custGeom>
          <a:blipFill>
            <a:blip r:embed="rId3">
              <a:alphaModFix amt="24000"/>
            </a:blip>
            <a:stretch>
              <a:fillRect/>
            </a:stretch>
          </a:blipFill>
        </p:spPr>
        <p:txBody>
          <a:bodyPr/>
          <a:lstStyle/>
          <a:p>
            <a:endParaRPr lang="en-US"/>
          </a:p>
        </p:txBody>
      </p:sp>
      <p:sp>
        <p:nvSpPr>
          <p:cNvPr id="4" name="Freeform 4"/>
          <p:cNvSpPr/>
          <p:nvPr/>
        </p:nvSpPr>
        <p:spPr>
          <a:xfrm>
            <a:off x="-5258141" y="514350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61000"/>
            </a:blip>
            <a:stretch>
              <a:fillRect/>
            </a:stretch>
          </a:blipFill>
        </p:spPr>
        <p:txBody>
          <a:bodyPr/>
          <a:lstStyle/>
          <a:p>
            <a:endParaRPr lang="en-US"/>
          </a:p>
        </p:txBody>
      </p:sp>
      <p:sp>
        <p:nvSpPr>
          <p:cNvPr id="5" name="Freeform 5"/>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4623756" y="9170480"/>
            <a:ext cx="9477174" cy="3435475"/>
          </a:xfrm>
          <a:custGeom>
            <a:avLst/>
            <a:gdLst/>
            <a:ahLst/>
            <a:cxnLst/>
            <a:rect l="l" t="t" r="r" b="b"/>
            <a:pathLst>
              <a:path w="9477174" h="3435475">
                <a:moveTo>
                  <a:pt x="0" y="0"/>
                </a:moveTo>
                <a:lnTo>
                  <a:pt x="9477173" y="0"/>
                </a:lnTo>
                <a:lnTo>
                  <a:pt x="9477173" y="3435475"/>
                </a:lnTo>
                <a:lnTo>
                  <a:pt x="0" y="3435475"/>
                </a:lnTo>
                <a:lnTo>
                  <a:pt x="0" y="0"/>
                </a:lnTo>
                <a:close/>
              </a:path>
            </a:pathLst>
          </a:custGeom>
          <a:blipFill>
            <a:blip r:embed="rId7">
              <a:alphaModFix amt="57000"/>
            </a:blip>
            <a:stretch>
              <a:fillRect/>
            </a:stretch>
          </a:blipFill>
        </p:spPr>
        <p:txBody>
          <a:bodyPr/>
          <a:lstStyle/>
          <a:p>
            <a:endParaRPr lang="en-US"/>
          </a:p>
        </p:txBody>
      </p:sp>
      <p:sp>
        <p:nvSpPr>
          <p:cNvPr id="7" name="Freeform 7"/>
          <p:cNvSpPr/>
          <p:nvPr/>
        </p:nvSpPr>
        <p:spPr>
          <a:xfrm>
            <a:off x="12025541" y="3521190"/>
            <a:ext cx="4000886" cy="760852"/>
          </a:xfrm>
          <a:custGeom>
            <a:avLst/>
            <a:gdLst/>
            <a:ahLst/>
            <a:cxnLst/>
            <a:rect l="l" t="t" r="r" b="b"/>
            <a:pathLst>
              <a:path w="4000886" h="760852">
                <a:moveTo>
                  <a:pt x="0" y="0"/>
                </a:moveTo>
                <a:lnTo>
                  <a:pt x="4000886" y="0"/>
                </a:lnTo>
                <a:lnTo>
                  <a:pt x="4000886" y="760852"/>
                </a:lnTo>
                <a:lnTo>
                  <a:pt x="0" y="760852"/>
                </a:lnTo>
                <a:lnTo>
                  <a:pt x="0" y="0"/>
                </a:lnTo>
                <a:close/>
              </a:path>
            </a:pathLst>
          </a:custGeom>
          <a:blipFill>
            <a:blip r:embed="rId8"/>
            <a:stretch>
              <a:fillRect/>
            </a:stretch>
          </a:blipFill>
        </p:spPr>
        <p:txBody>
          <a:bodyPr/>
          <a:lstStyle/>
          <a:p>
            <a:endParaRPr lang="en-US"/>
          </a:p>
        </p:txBody>
      </p:sp>
      <p:sp>
        <p:nvSpPr>
          <p:cNvPr id="8" name="Freeform 8"/>
          <p:cNvSpPr/>
          <p:nvPr/>
        </p:nvSpPr>
        <p:spPr>
          <a:xfrm>
            <a:off x="12025541" y="5340154"/>
            <a:ext cx="4000886" cy="761008"/>
          </a:xfrm>
          <a:custGeom>
            <a:avLst/>
            <a:gdLst/>
            <a:ahLst/>
            <a:cxnLst/>
            <a:rect l="l" t="t" r="r" b="b"/>
            <a:pathLst>
              <a:path w="4000886" h="761008">
                <a:moveTo>
                  <a:pt x="0" y="0"/>
                </a:moveTo>
                <a:lnTo>
                  <a:pt x="4000886" y="0"/>
                </a:lnTo>
                <a:lnTo>
                  <a:pt x="4000886" y="761008"/>
                </a:lnTo>
                <a:lnTo>
                  <a:pt x="0" y="761008"/>
                </a:lnTo>
                <a:lnTo>
                  <a:pt x="0" y="0"/>
                </a:lnTo>
                <a:close/>
              </a:path>
            </a:pathLst>
          </a:custGeom>
          <a:blipFill>
            <a:blip r:embed="rId9"/>
            <a:stretch>
              <a:fillRect/>
            </a:stretch>
          </a:blipFill>
        </p:spPr>
        <p:txBody>
          <a:bodyPr/>
          <a:lstStyle/>
          <a:p>
            <a:endParaRPr lang="en-US"/>
          </a:p>
        </p:txBody>
      </p:sp>
      <p:sp>
        <p:nvSpPr>
          <p:cNvPr id="9" name="Freeform 9"/>
          <p:cNvSpPr/>
          <p:nvPr/>
        </p:nvSpPr>
        <p:spPr>
          <a:xfrm>
            <a:off x="69256" y="4706803"/>
            <a:ext cx="10600152" cy="1394359"/>
          </a:xfrm>
          <a:custGeom>
            <a:avLst/>
            <a:gdLst/>
            <a:ahLst/>
            <a:cxnLst/>
            <a:rect l="l" t="t" r="r" b="b"/>
            <a:pathLst>
              <a:path w="10600152" h="1394359">
                <a:moveTo>
                  <a:pt x="0" y="0"/>
                </a:moveTo>
                <a:lnTo>
                  <a:pt x="10600152" y="0"/>
                </a:lnTo>
                <a:lnTo>
                  <a:pt x="10600152" y="1394359"/>
                </a:lnTo>
                <a:lnTo>
                  <a:pt x="0" y="1394359"/>
                </a:lnTo>
                <a:lnTo>
                  <a:pt x="0" y="0"/>
                </a:lnTo>
                <a:close/>
              </a:path>
            </a:pathLst>
          </a:custGeom>
          <a:blipFill>
            <a:blip r:embed="rId10"/>
            <a:stretch>
              <a:fillRect r="-7809"/>
            </a:stretch>
          </a:blipFill>
        </p:spPr>
        <p:txBody>
          <a:bodyPr/>
          <a:lstStyle/>
          <a:p>
            <a:endParaRPr lang="en-US"/>
          </a:p>
        </p:txBody>
      </p:sp>
      <p:sp>
        <p:nvSpPr>
          <p:cNvPr id="10" name="Freeform 10"/>
          <p:cNvSpPr/>
          <p:nvPr/>
        </p:nvSpPr>
        <p:spPr>
          <a:xfrm>
            <a:off x="12114284" y="7348937"/>
            <a:ext cx="3823400" cy="970322"/>
          </a:xfrm>
          <a:custGeom>
            <a:avLst/>
            <a:gdLst/>
            <a:ahLst/>
            <a:cxnLst/>
            <a:rect l="l" t="t" r="r" b="b"/>
            <a:pathLst>
              <a:path w="3823400" h="970322">
                <a:moveTo>
                  <a:pt x="0" y="0"/>
                </a:moveTo>
                <a:lnTo>
                  <a:pt x="3823400" y="0"/>
                </a:lnTo>
                <a:lnTo>
                  <a:pt x="3823400" y="970322"/>
                </a:lnTo>
                <a:lnTo>
                  <a:pt x="0" y="970322"/>
                </a:lnTo>
                <a:lnTo>
                  <a:pt x="0" y="0"/>
                </a:lnTo>
                <a:close/>
              </a:path>
            </a:pathLst>
          </a:custGeom>
          <a:blipFill>
            <a:blip r:embed="rId11"/>
            <a:stretch>
              <a:fillRect t="-16382" r="-5345"/>
            </a:stretch>
          </a:blipFill>
        </p:spPr>
        <p:txBody>
          <a:bodyPr/>
          <a:lstStyle/>
          <a:p>
            <a:endParaRPr lang="en-US"/>
          </a:p>
        </p:txBody>
      </p:sp>
      <p:sp>
        <p:nvSpPr>
          <p:cNvPr id="11" name="TextBox 11"/>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2" name="TextBox 12"/>
          <p:cNvSpPr txBox="1"/>
          <p:nvPr/>
        </p:nvSpPr>
        <p:spPr>
          <a:xfrm>
            <a:off x="398299" y="2508962"/>
            <a:ext cx="4218031" cy="696373"/>
          </a:xfrm>
          <a:prstGeom prst="rect">
            <a:avLst/>
          </a:prstGeom>
        </p:spPr>
        <p:txBody>
          <a:bodyPr lIns="0" tIns="0" rIns="0" bIns="0" rtlCol="0" anchor="t">
            <a:spAutoFit/>
          </a:bodyPr>
          <a:lstStyle/>
          <a:p>
            <a:pPr algn="l">
              <a:lnSpc>
                <a:spcPts val="5717"/>
              </a:lnSpc>
              <a:spcBef>
                <a:spcPct val="0"/>
              </a:spcBef>
            </a:pPr>
            <a:r>
              <a:rPr lang="en-US" sz="4083">
                <a:solidFill>
                  <a:srgbClr val="4ADEDD"/>
                </a:solidFill>
                <a:latin typeface="Anton"/>
                <a:ea typeface="Anton"/>
                <a:cs typeface="Anton"/>
                <a:sym typeface="Anton"/>
              </a:rPr>
              <a:t>NHẬN DIỆN KÝ TỰ</a:t>
            </a:r>
          </a:p>
        </p:txBody>
      </p:sp>
      <p:sp>
        <p:nvSpPr>
          <p:cNvPr id="13" name="TextBox 13"/>
          <p:cNvSpPr txBox="1"/>
          <p:nvPr/>
        </p:nvSpPr>
        <p:spPr>
          <a:xfrm>
            <a:off x="388774" y="1429172"/>
            <a:ext cx="13394755" cy="841665"/>
          </a:xfrm>
          <a:prstGeom prst="rect">
            <a:avLst/>
          </a:prstGeom>
        </p:spPr>
        <p:txBody>
          <a:bodyPr lIns="0" tIns="0" rIns="0" bIns="0" rtlCol="0" anchor="t">
            <a:spAutoFit/>
          </a:bodyPr>
          <a:lstStyle/>
          <a:p>
            <a:pPr marL="0" lvl="0" indent="0" algn="l">
              <a:lnSpc>
                <a:spcPts val="6452"/>
              </a:lnSpc>
              <a:spcBef>
                <a:spcPct val="0"/>
              </a:spcBef>
            </a:pPr>
            <a:r>
              <a:rPr lang="en-US" sz="6087">
                <a:solidFill>
                  <a:srgbClr val="FFFFFF"/>
                </a:solidFill>
                <a:latin typeface="Anton"/>
                <a:ea typeface="Anton"/>
                <a:cs typeface="Anton"/>
                <a:sym typeface="Anton"/>
              </a:rPr>
              <a:t>NHẬN DẠNG KÝ TỰ BẰNG OCR</a:t>
            </a:r>
          </a:p>
        </p:txBody>
      </p:sp>
      <p:sp>
        <p:nvSpPr>
          <p:cNvPr id="14" name="TextBox 14"/>
          <p:cNvSpPr txBox="1"/>
          <p:nvPr/>
        </p:nvSpPr>
        <p:spPr>
          <a:xfrm>
            <a:off x="388774" y="3307274"/>
            <a:ext cx="9961117" cy="1074197"/>
          </a:xfrm>
          <a:prstGeom prst="rect">
            <a:avLst/>
          </a:prstGeom>
        </p:spPr>
        <p:txBody>
          <a:bodyPr lIns="0" tIns="0" rIns="0" bIns="0" rtlCol="0" anchor="t">
            <a:spAutoFit/>
          </a:bodyPr>
          <a:lstStyle/>
          <a:p>
            <a:pPr algn="just">
              <a:lnSpc>
                <a:spcPts val="4317"/>
              </a:lnSpc>
            </a:pPr>
            <a:r>
              <a:rPr lang="en-US" sz="3083">
                <a:solidFill>
                  <a:srgbClr val="10D3F9"/>
                </a:solidFill>
                <a:latin typeface="Tomorrow"/>
                <a:ea typeface="Tomorrow"/>
                <a:cs typeface="Tomorrow"/>
                <a:sym typeface="Tomorrow"/>
              </a:rPr>
              <a:t>Vùng ROI sau khi xử lý sẽ được OCR nhận diện</a:t>
            </a:r>
          </a:p>
          <a:p>
            <a:pPr marL="0" lvl="0" indent="0" algn="just">
              <a:lnSpc>
                <a:spcPts val="4317"/>
              </a:lnSpc>
              <a:spcBef>
                <a:spcPct val="0"/>
              </a:spcBef>
            </a:pPr>
            <a:r>
              <a:rPr lang="en-US" sz="3083">
                <a:solidFill>
                  <a:srgbClr val="10D3F9"/>
                </a:solidFill>
                <a:latin typeface="Tomorrow"/>
                <a:ea typeface="Tomorrow"/>
                <a:cs typeface="Tomorrow"/>
                <a:sym typeface="Tomorrow"/>
              </a:rPr>
              <a:t>thành chuỗi kí tự trên biển số xe</a:t>
            </a:r>
          </a:p>
        </p:txBody>
      </p:sp>
      <p:sp>
        <p:nvSpPr>
          <p:cNvPr id="15" name="AutoShape 15"/>
          <p:cNvSpPr/>
          <p:nvPr/>
        </p:nvSpPr>
        <p:spPr>
          <a:xfrm>
            <a:off x="14025984" y="4282042"/>
            <a:ext cx="0" cy="1058112"/>
          </a:xfrm>
          <a:prstGeom prst="line">
            <a:avLst/>
          </a:prstGeom>
          <a:ln w="76200" cap="rnd">
            <a:solidFill>
              <a:srgbClr val="FFFFFF"/>
            </a:solidFill>
            <a:prstDash val="sysDash"/>
            <a:headEnd type="none" w="sm" len="sm"/>
            <a:tailEnd type="arrow" w="med" len="sm"/>
          </a:ln>
        </p:spPr>
        <p:txBody>
          <a:bodyPr/>
          <a:lstStyle/>
          <a:p>
            <a:endParaRPr lang="en-US"/>
          </a:p>
        </p:txBody>
      </p:sp>
      <p:sp>
        <p:nvSpPr>
          <p:cNvPr id="16" name="AutoShape 16"/>
          <p:cNvSpPr/>
          <p:nvPr/>
        </p:nvSpPr>
        <p:spPr>
          <a:xfrm>
            <a:off x="14064084" y="6290825"/>
            <a:ext cx="0" cy="1058112"/>
          </a:xfrm>
          <a:prstGeom prst="line">
            <a:avLst/>
          </a:prstGeom>
          <a:ln w="76200" cap="rnd">
            <a:solidFill>
              <a:srgbClr val="FFFFFF"/>
            </a:solidFill>
            <a:prstDash val="sysDash"/>
            <a:headEnd type="none" w="sm" len="sm"/>
            <a:tailEnd type="arrow" w="med" len="sm"/>
          </a:ln>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117" t="-41920" r="-18932" b="-25458"/>
            </a:stretch>
          </a:blipFill>
        </p:spPr>
        <p:txBody>
          <a:bodyPr/>
          <a:lstStyle/>
          <a:p>
            <a:endParaRPr lang="en-US"/>
          </a:p>
        </p:txBody>
      </p:sp>
      <p:sp>
        <p:nvSpPr>
          <p:cNvPr id="3" name="Freeform 3"/>
          <p:cNvSpPr/>
          <p:nvPr/>
        </p:nvSpPr>
        <p:spPr>
          <a:xfrm>
            <a:off x="6663041" y="465736"/>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338627" y="7224057"/>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675809" y="-43695"/>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4884163" y="759852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7">
              <a:alphaModFix amt="61000"/>
            </a:blip>
            <a:stretch>
              <a:fillRect/>
            </a:stretch>
          </a:blipFill>
        </p:spPr>
        <p:txBody>
          <a:bodyPr/>
          <a:lstStyle/>
          <a:p>
            <a:endParaRPr lang="en-US"/>
          </a:p>
        </p:txBody>
      </p:sp>
      <p:sp>
        <p:nvSpPr>
          <p:cNvPr id="7" name="TextBox 7"/>
          <p:cNvSpPr txBox="1"/>
          <p:nvPr/>
        </p:nvSpPr>
        <p:spPr>
          <a:xfrm>
            <a:off x="7492002" y="56809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8" name="TextBox 8"/>
          <p:cNvSpPr txBox="1"/>
          <p:nvPr/>
        </p:nvSpPr>
        <p:spPr>
          <a:xfrm>
            <a:off x="6940057" y="3137724"/>
            <a:ext cx="10596259" cy="1890095"/>
          </a:xfrm>
          <a:prstGeom prst="rect">
            <a:avLst/>
          </a:prstGeom>
        </p:spPr>
        <p:txBody>
          <a:bodyPr lIns="0" tIns="0" rIns="0" bIns="0" rtlCol="0" anchor="t">
            <a:spAutoFit/>
          </a:bodyPr>
          <a:lstStyle/>
          <a:p>
            <a:pPr algn="l">
              <a:lnSpc>
                <a:spcPts val="15521"/>
              </a:lnSpc>
            </a:pPr>
            <a:r>
              <a:rPr lang="en-US" sz="11086">
                <a:solidFill>
                  <a:srgbClr val="FFFFFF"/>
                </a:solidFill>
                <a:latin typeface="Anton"/>
                <a:ea typeface="Anton"/>
                <a:cs typeface="Anton"/>
                <a:sym typeface="Anton"/>
              </a:rPr>
              <a:t>TRIỂN KHAI MÔ HÌNH</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936057" y="-1501936"/>
            <a:ext cx="12919638" cy="12919638"/>
          </a:xfrm>
          <a:custGeom>
            <a:avLst/>
            <a:gdLst/>
            <a:ahLst/>
            <a:cxnLst/>
            <a:rect l="l" t="t" r="r" b="b"/>
            <a:pathLst>
              <a:path w="12919638" h="12919638">
                <a:moveTo>
                  <a:pt x="0" y="0"/>
                </a:moveTo>
                <a:lnTo>
                  <a:pt x="12919638" y="0"/>
                </a:lnTo>
                <a:lnTo>
                  <a:pt x="12919638" y="12919638"/>
                </a:lnTo>
                <a:lnTo>
                  <a:pt x="0" y="12919638"/>
                </a:lnTo>
                <a:lnTo>
                  <a:pt x="0" y="0"/>
                </a:lnTo>
                <a:close/>
              </a:path>
            </a:pathLst>
          </a:custGeom>
          <a:blipFill>
            <a:blip r:embed="rId3">
              <a:alphaModFix amt="24000"/>
            </a:blip>
            <a:stretch>
              <a:fillRect/>
            </a:stretch>
          </a:blipFill>
        </p:spPr>
        <p:txBody>
          <a:bodyPr/>
          <a:lstStyle/>
          <a:p>
            <a:endParaRPr lang="en-US"/>
          </a:p>
        </p:txBody>
      </p:sp>
      <p:sp>
        <p:nvSpPr>
          <p:cNvPr id="4" name="Freeform 4"/>
          <p:cNvSpPr/>
          <p:nvPr/>
        </p:nvSpPr>
        <p:spPr>
          <a:xfrm>
            <a:off x="-5952841" y="5367493"/>
            <a:ext cx="10974678" cy="9369631"/>
          </a:xfrm>
          <a:custGeom>
            <a:avLst/>
            <a:gdLst/>
            <a:ahLst/>
            <a:cxnLst/>
            <a:rect l="l" t="t" r="r" b="b"/>
            <a:pathLst>
              <a:path w="10974678" h="9369631">
                <a:moveTo>
                  <a:pt x="0" y="0"/>
                </a:moveTo>
                <a:lnTo>
                  <a:pt x="10974678" y="0"/>
                </a:lnTo>
                <a:lnTo>
                  <a:pt x="10974678" y="9369632"/>
                </a:lnTo>
                <a:lnTo>
                  <a:pt x="0" y="9369632"/>
                </a:lnTo>
                <a:lnTo>
                  <a:pt x="0" y="0"/>
                </a:lnTo>
                <a:close/>
              </a:path>
            </a:pathLst>
          </a:custGeom>
          <a:blipFill>
            <a:blip r:embed="rId4">
              <a:alphaModFix amt="61000"/>
            </a:blip>
            <a:stretch>
              <a:fillRect/>
            </a:stretch>
          </a:blipFill>
        </p:spPr>
        <p:txBody>
          <a:bodyPr/>
          <a:lstStyle/>
          <a:p>
            <a:endParaRPr lang="en-US"/>
          </a:p>
        </p:txBody>
      </p:sp>
      <p:sp>
        <p:nvSpPr>
          <p:cNvPr id="5" name="Freeform 5"/>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3154760" y="8755335"/>
            <a:ext cx="10266480" cy="3721599"/>
          </a:xfrm>
          <a:custGeom>
            <a:avLst/>
            <a:gdLst/>
            <a:ahLst/>
            <a:cxnLst/>
            <a:rect l="l" t="t" r="r" b="b"/>
            <a:pathLst>
              <a:path w="10266480" h="3721599">
                <a:moveTo>
                  <a:pt x="0" y="0"/>
                </a:moveTo>
                <a:lnTo>
                  <a:pt x="10266480" y="0"/>
                </a:lnTo>
                <a:lnTo>
                  <a:pt x="10266480" y="3721599"/>
                </a:lnTo>
                <a:lnTo>
                  <a:pt x="0" y="3721599"/>
                </a:lnTo>
                <a:lnTo>
                  <a:pt x="0" y="0"/>
                </a:lnTo>
                <a:close/>
              </a:path>
            </a:pathLst>
          </a:custGeom>
          <a:blipFill>
            <a:blip r:embed="rId7">
              <a:alphaModFix amt="57000"/>
            </a:blip>
            <a:stretch>
              <a:fillRect/>
            </a:stretch>
          </a:blipFill>
        </p:spPr>
        <p:txBody>
          <a:bodyPr/>
          <a:lstStyle/>
          <a:p>
            <a:endParaRPr lang="en-US"/>
          </a:p>
        </p:txBody>
      </p:sp>
      <p:sp>
        <p:nvSpPr>
          <p:cNvPr id="7" name="TextBox 7"/>
          <p:cNvSpPr txBox="1"/>
          <p:nvPr/>
        </p:nvSpPr>
        <p:spPr>
          <a:xfrm>
            <a:off x="1865332" y="1993050"/>
            <a:ext cx="4445155" cy="1321207"/>
          </a:xfrm>
          <a:prstGeom prst="rect">
            <a:avLst/>
          </a:prstGeom>
        </p:spPr>
        <p:txBody>
          <a:bodyPr lIns="0" tIns="0" rIns="0" bIns="0" rtlCol="0" anchor="t">
            <a:spAutoFit/>
          </a:bodyPr>
          <a:lstStyle/>
          <a:p>
            <a:pPr algn="l">
              <a:lnSpc>
                <a:spcPts val="10056"/>
              </a:lnSpc>
            </a:pPr>
            <a:r>
              <a:rPr lang="en-US" sz="9487">
                <a:solidFill>
                  <a:srgbClr val="FFFFFF"/>
                </a:solidFill>
                <a:latin typeface="Anton"/>
                <a:ea typeface="Anton"/>
                <a:cs typeface="Anton"/>
                <a:sym typeface="Anton"/>
              </a:rPr>
              <a:t>GIẢI PHÁP</a:t>
            </a:r>
          </a:p>
        </p:txBody>
      </p:sp>
      <p:sp>
        <p:nvSpPr>
          <p:cNvPr id="8" name="TextBox 8"/>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9" name="TextBox 9"/>
          <p:cNvSpPr txBox="1"/>
          <p:nvPr/>
        </p:nvSpPr>
        <p:spPr>
          <a:xfrm>
            <a:off x="388774" y="3683177"/>
            <a:ext cx="7398272" cy="4331747"/>
          </a:xfrm>
          <a:prstGeom prst="rect">
            <a:avLst/>
          </a:prstGeom>
        </p:spPr>
        <p:txBody>
          <a:bodyPr lIns="0" tIns="0" rIns="0" bIns="0" rtlCol="0" anchor="t">
            <a:spAutoFit/>
          </a:bodyPr>
          <a:lstStyle/>
          <a:p>
            <a:pPr algn="just">
              <a:lnSpc>
                <a:spcPts val="4317"/>
              </a:lnSpc>
              <a:spcBef>
                <a:spcPct val="0"/>
              </a:spcBef>
            </a:pPr>
            <a:r>
              <a:rPr lang="en-US" sz="3083">
                <a:solidFill>
                  <a:srgbClr val="FFFFFF"/>
                </a:solidFill>
                <a:latin typeface="Tomorrow"/>
                <a:ea typeface="Tomorrow"/>
                <a:cs typeface="Tomorrow"/>
                <a:sym typeface="Tomorrow"/>
              </a:rPr>
              <a:t>Để giải quyết hiệu quả những vấn đề nêu trên, việc đầu tư và nghiên cứu các giải pháp công nghệ tiên tiến, đặc biệt là ứng dụng trí tuệ nhân tạo (AI) cùng học máy (machine learning) và học sâu (deep learning) vào phát triển hệ thống nhận diện biển số xe tự động là hết sức cần thiết.</a:t>
            </a:r>
          </a:p>
        </p:txBody>
      </p:sp>
      <p:sp>
        <p:nvSpPr>
          <p:cNvPr id="10" name="TextBox 10"/>
          <p:cNvSpPr txBox="1"/>
          <p:nvPr/>
        </p:nvSpPr>
        <p:spPr>
          <a:xfrm>
            <a:off x="11879287" y="1993050"/>
            <a:ext cx="3907322" cy="1321207"/>
          </a:xfrm>
          <a:prstGeom prst="rect">
            <a:avLst/>
          </a:prstGeom>
        </p:spPr>
        <p:txBody>
          <a:bodyPr lIns="0" tIns="0" rIns="0" bIns="0" rtlCol="0" anchor="t">
            <a:spAutoFit/>
          </a:bodyPr>
          <a:lstStyle/>
          <a:p>
            <a:pPr algn="l">
              <a:lnSpc>
                <a:spcPts val="10056"/>
              </a:lnSpc>
            </a:pPr>
            <a:r>
              <a:rPr lang="en-US" sz="9487">
                <a:solidFill>
                  <a:srgbClr val="FFFFFF"/>
                </a:solidFill>
                <a:latin typeface="Anton"/>
                <a:ea typeface="Anton"/>
                <a:cs typeface="Anton"/>
                <a:sym typeface="Anton"/>
              </a:rPr>
              <a:t>ƯU ĐIỂM</a:t>
            </a:r>
          </a:p>
        </p:txBody>
      </p:sp>
      <p:sp>
        <p:nvSpPr>
          <p:cNvPr id="11" name="TextBox 11"/>
          <p:cNvSpPr txBox="1"/>
          <p:nvPr/>
        </p:nvSpPr>
        <p:spPr>
          <a:xfrm>
            <a:off x="10129579" y="3609273"/>
            <a:ext cx="7406737" cy="4331747"/>
          </a:xfrm>
          <a:prstGeom prst="rect">
            <a:avLst/>
          </a:prstGeom>
        </p:spPr>
        <p:txBody>
          <a:bodyPr lIns="0" tIns="0" rIns="0" bIns="0" rtlCol="0" anchor="t">
            <a:spAutoFit/>
          </a:bodyPr>
          <a:lstStyle/>
          <a:p>
            <a:pPr algn="just">
              <a:lnSpc>
                <a:spcPts val="4317"/>
              </a:lnSpc>
              <a:spcBef>
                <a:spcPct val="0"/>
              </a:spcBef>
            </a:pPr>
            <a:r>
              <a:rPr lang="en-US" sz="3083">
                <a:solidFill>
                  <a:srgbClr val="FFFFFF"/>
                </a:solidFill>
                <a:latin typeface="Tomorrow"/>
                <a:ea typeface="Tomorrow"/>
                <a:cs typeface="Tomorrow"/>
                <a:sym typeface="Tomorrow"/>
              </a:rPr>
              <a:t>Những công nghệ này giúp cải thiện khả năng quản lý và giám sát giao thông, tự động hóa các quy trình nhận diện và xử lý vi phạm, đồng thời giảm thiểu sự phụ thuộc vào nguồn nhân lực, cùng với đó đảm bảo tính minh bạch và công bằng trong việc xử lý các hành vi vi phạm giao thông.</a:t>
            </a:r>
          </a:p>
        </p:txBody>
      </p:sp>
      <p:sp>
        <p:nvSpPr>
          <p:cNvPr id="12" name="AutoShape 12"/>
          <p:cNvSpPr/>
          <p:nvPr/>
        </p:nvSpPr>
        <p:spPr>
          <a:xfrm flipV="1">
            <a:off x="8958312" y="1869225"/>
            <a:ext cx="0" cy="6492240"/>
          </a:xfrm>
          <a:prstGeom prst="line">
            <a:avLst/>
          </a:prstGeom>
          <a:ln w="38100" cap="flat">
            <a:solidFill>
              <a:srgbClr val="FFFFFF"/>
            </a:solidFill>
            <a:prstDash val="solid"/>
            <a:headEnd type="none" w="sm" len="sm"/>
            <a:tailEnd type="none" w="sm" len="sm"/>
          </a:ln>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1771961" y="-3514501"/>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en-US"/>
          </a:p>
        </p:txBody>
      </p:sp>
      <p:sp>
        <p:nvSpPr>
          <p:cNvPr id="5" name="Freeform 5"/>
          <p:cNvSpPr/>
          <p:nvPr/>
        </p:nvSpPr>
        <p:spPr>
          <a:xfrm>
            <a:off x="-2967382" y="2193340"/>
            <a:ext cx="9272016" cy="8229600"/>
          </a:xfrm>
          <a:custGeom>
            <a:avLst/>
            <a:gdLst/>
            <a:ahLst/>
            <a:cxnLst/>
            <a:rect l="l" t="t" r="r" b="b"/>
            <a:pathLst>
              <a:path w="9272016" h="8229600">
                <a:moveTo>
                  <a:pt x="0" y="0"/>
                </a:moveTo>
                <a:lnTo>
                  <a:pt x="9272016" y="0"/>
                </a:lnTo>
                <a:lnTo>
                  <a:pt x="9272016" y="8229600"/>
                </a:lnTo>
                <a:lnTo>
                  <a:pt x="0" y="8229600"/>
                </a:lnTo>
                <a:lnTo>
                  <a:pt x="0" y="0"/>
                </a:lnTo>
                <a:close/>
              </a:path>
            </a:pathLst>
          </a:custGeom>
          <a:blipFill>
            <a:blip r:embed="rId6">
              <a:alphaModFix amt="29000"/>
            </a:blip>
            <a:stretch>
              <a:fillRect/>
            </a:stretch>
          </a:blipFill>
        </p:spPr>
        <p:txBody>
          <a:bodyPr/>
          <a:lstStyle/>
          <a:p>
            <a:endParaRPr lang="en-US"/>
          </a:p>
        </p:txBody>
      </p:sp>
      <p:sp>
        <p:nvSpPr>
          <p:cNvPr id="6" name="Freeform 6"/>
          <p:cNvSpPr/>
          <p:nvPr/>
        </p:nvSpPr>
        <p:spPr>
          <a:xfrm>
            <a:off x="-4947185" y="514350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en-US"/>
          </a:p>
        </p:txBody>
      </p:sp>
      <p:sp>
        <p:nvSpPr>
          <p:cNvPr id="7" name="Freeform 7"/>
          <p:cNvSpPr/>
          <p:nvPr/>
        </p:nvSpPr>
        <p:spPr>
          <a:xfrm>
            <a:off x="450316" y="4084188"/>
            <a:ext cx="16818509" cy="4051228"/>
          </a:xfrm>
          <a:custGeom>
            <a:avLst/>
            <a:gdLst/>
            <a:ahLst/>
            <a:cxnLst/>
            <a:rect l="l" t="t" r="r" b="b"/>
            <a:pathLst>
              <a:path w="16818509" h="4051228">
                <a:moveTo>
                  <a:pt x="0" y="0"/>
                </a:moveTo>
                <a:lnTo>
                  <a:pt x="16818509" y="0"/>
                </a:lnTo>
                <a:lnTo>
                  <a:pt x="16818509" y="4051228"/>
                </a:lnTo>
                <a:lnTo>
                  <a:pt x="0" y="4051228"/>
                </a:lnTo>
                <a:lnTo>
                  <a:pt x="0" y="0"/>
                </a:lnTo>
                <a:close/>
              </a:path>
            </a:pathLst>
          </a:custGeom>
          <a:blipFill>
            <a:blip r:embed="rId7"/>
            <a:stretch>
              <a:fillRect b="-51009"/>
            </a:stretch>
          </a:blipFill>
        </p:spPr>
        <p:txBody>
          <a:bodyPr/>
          <a:lstStyle/>
          <a:p>
            <a:endParaRPr lang="en-US"/>
          </a:p>
        </p:txBody>
      </p:sp>
      <p:sp>
        <p:nvSpPr>
          <p:cNvPr id="8" name="TextBox 8"/>
          <p:cNvSpPr txBox="1"/>
          <p:nvPr/>
        </p:nvSpPr>
        <p:spPr>
          <a:xfrm>
            <a:off x="1259158"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9" name="TextBox 9"/>
          <p:cNvSpPr txBox="1"/>
          <p:nvPr/>
        </p:nvSpPr>
        <p:spPr>
          <a:xfrm>
            <a:off x="388774" y="1406326"/>
            <a:ext cx="13394755" cy="841665"/>
          </a:xfrm>
          <a:prstGeom prst="rect">
            <a:avLst/>
          </a:prstGeom>
        </p:spPr>
        <p:txBody>
          <a:bodyPr lIns="0" tIns="0" rIns="0" bIns="0" rtlCol="0" anchor="t">
            <a:spAutoFit/>
          </a:bodyPr>
          <a:lstStyle/>
          <a:p>
            <a:pPr marL="0" lvl="0" indent="0" algn="l">
              <a:lnSpc>
                <a:spcPts val="6452"/>
              </a:lnSpc>
              <a:spcBef>
                <a:spcPct val="0"/>
              </a:spcBef>
            </a:pPr>
            <a:r>
              <a:rPr lang="en-US" sz="6087">
                <a:solidFill>
                  <a:srgbClr val="FFFFFF"/>
                </a:solidFill>
                <a:latin typeface="Anton"/>
                <a:ea typeface="Anton"/>
                <a:cs typeface="Anton"/>
                <a:sym typeface="Anton"/>
              </a:rPr>
              <a:t>TRIỂN KHAI MÔ HÌNH</a:t>
            </a:r>
          </a:p>
        </p:txBody>
      </p:sp>
      <p:sp>
        <p:nvSpPr>
          <p:cNvPr id="10" name="TextBox 10"/>
          <p:cNvSpPr txBox="1"/>
          <p:nvPr/>
        </p:nvSpPr>
        <p:spPr>
          <a:xfrm>
            <a:off x="388774" y="2476591"/>
            <a:ext cx="14677396" cy="1074197"/>
          </a:xfrm>
          <a:prstGeom prst="rect">
            <a:avLst/>
          </a:prstGeom>
        </p:spPr>
        <p:txBody>
          <a:bodyPr lIns="0" tIns="0" rIns="0" bIns="0" rtlCol="0" anchor="t">
            <a:spAutoFit/>
          </a:bodyPr>
          <a:lstStyle/>
          <a:p>
            <a:pPr algn="just">
              <a:lnSpc>
                <a:spcPts val="4317"/>
              </a:lnSpc>
            </a:pPr>
            <a:r>
              <a:rPr lang="en-US" sz="3083">
                <a:solidFill>
                  <a:srgbClr val="10D3F9"/>
                </a:solidFill>
                <a:latin typeface="Tomorrow"/>
                <a:ea typeface="Tomorrow"/>
                <a:cs typeface="Tomorrow"/>
                <a:sym typeface="Tomorrow"/>
              </a:rPr>
              <a:t>Mô hình nhận dạng biển số xe của chúng ta được triển khai và chạy</a:t>
            </a:r>
          </a:p>
          <a:p>
            <a:pPr marL="0" lvl="0" indent="0" algn="just">
              <a:lnSpc>
                <a:spcPts val="4317"/>
              </a:lnSpc>
              <a:spcBef>
                <a:spcPct val="0"/>
              </a:spcBef>
            </a:pPr>
            <a:r>
              <a:rPr lang="en-US" sz="3083">
                <a:solidFill>
                  <a:srgbClr val="10D3F9"/>
                </a:solidFill>
                <a:latin typeface="Tomorrow"/>
                <a:ea typeface="Tomorrow"/>
                <a:cs typeface="Tomorrow"/>
                <a:sym typeface="Tomorrow"/>
              </a:rPr>
              <a:t>trên một</a:t>
            </a:r>
            <a:r>
              <a:rPr lang="en-US" sz="3083" b="1">
                <a:solidFill>
                  <a:srgbClr val="10D3F9"/>
                </a:solidFill>
                <a:latin typeface="Tomorrow Bold"/>
                <a:ea typeface="Tomorrow Bold"/>
                <a:cs typeface="Tomorrow Bold"/>
                <a:sym typeface="Tomorrow Bold"/>
              </a:rPr>
              <a:t> WebApp</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1771961" y="-3514501"/>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en-US"/>
          </a:p>
        </p:txBody>
      </p:sp>
      <p:sp>
        <p:nvSpPr>
          <p:cNvPr id="5" name="Freeform 5"/>
          <p:cNvSpPr/>
          <p:nvPr/>
        </p:nvSpPr>
        <p:spPr>
          <a:xfrm>
            <a:off x="-2967382" y="2193340"/>
            <a:ext cx="9272016" cy="8229600"/>
          </a:xfrm>
          <a:custGeom>
            <a:avLst/>
            <a:gdLst/>
            <a:ahLst/>
            <a:cxnLst/>
            <a:rect l="l" t="t" r="r" b="b"/>
            <a:pathLst>
              <a:path w="9272016" h="8229600">
                <a:moveTo>
                  <a:pt x="0" y="0"/>
                </a:moveTo>
                <a:lnTo>
                  <a:pt x="9272016" y="0"/>
                </a:lnTo>
                <a:lnTo>
                  <a:pt x="9272016" y="8229600"/>
                </a:lnTo>
                <a:lnTo>
                  <a:pt x="0" y="8229600"/>
                </a:lnTo>
                <a:lnTo>
                  <a:pt x="0" y="0"/>
                </a:lnTo>
                <a:close/>
              </a:path>
            </a:pathLst>
          </a:custGeom>
          <a:blipFill>
            <a:blip r:embed="rId6">
              <a:alphaModFix amt="29000"/>
            </a:blip>
            <a:stretch>
              <a:fillRect/>
            </a:stretch>
          </a:blipFill>
        </p:spPr>
        <p:txBody>
          <a:bodyPr/>
          <a:lstStyle/>
          <a:p>
            <a:endParaRPr lang="en-US"/>
          </a:p>
        </p:txBody>
      </p:sp>
      <p:sp>
        <p:nvSpPr>
          <p:cNvPr id="6" name="Freeform 6"/>
          <p:cNvSpPr/>
          <p:nvPr/>
        </p:nvSpPr>
        <p:spPr>
          <a:xfrm>
            <a:off x="-4947185" y="514350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en-US"/>
          </a:p>
        </p:txBody>
      </p:sp>
      <p:sp>
        <p:nvSpPr>
          <p:cNvPr id="7" name="Freeform 7"/>
          <p:cNvSpPr/>
          <p:nvPr/>
        </p:nvSpPr>
        <p:spPr>
          <a:xfrm>
            <a:off x="3493371" y="3722694"/>
            <a:ext cx="11301259" cy="5961414"/>
          </a:xfrm>
          <a:custGeom>
            <a:avLst/>
            <a:gdLst/>
            <a:ahLst/>
            <a:cxnLst/>
            <a:rect l="l" t="t" r="r" b="b"/>
            <a:pathLst>
              <a:path w="11301259" h="5961414">
                <a:moveTo>
                  <a:pt x="0" y="0"/>
                </a:moveTo>
                <a:lnTo>
                  <a:pt x="11301258" y="0"/>
                </a:lnTo>
                <a:lnTo>
                  <a:pt x="11301258" y="5961415"/>
                </a:lnTo>
                <a:lnTo>
                  <a:pt x="0" y="5961415"/>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1259158"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9" name="TextBox 9"/>
          <p:cNvSpPr txBox="1"/>
          <p:nvPr/>
        </p:nvSpPr>
        <p:spPr>
          <a:xfrm>
            <a:off x="388774" y="1406326"/>
            <a:ext cx="13394755" cy="841665"/>
          </a:xfrm>
          <a:prstGeom prst="rect">
            <a:avLst/>
          </a:prstGeom>
        </p:spPr>
        <p:txBody>
          <a:bodyPr lIns="0" tIns="0" rIns="0" bIns="0" rtlCol="0" anchor="t">
            <a:spAutoFit/>
          </a:bodyPr>
          <a:lstStyle/>
          <a:p>
            <a:pPr marL="0" lvl="0" indent="0" algn="l">
              <a:lnSpc>
                <a:spcPts val="6452"/>
              </a:lnSpc>
              <a:spcBef>
                <a:spcPct val="0"/>
              </a:spcBef>
            </a:pPr>
            <a:r>
              <a:rPr lang="en-US" sz="6087">
                <a:solidFill>
                  <a:srgbClr val="FFFFFF"/>
                </a:solidFill>
                <a:latin typeface="Anton"/>
                <a:ea typeface="Anton"/>
                <a:cs typeface="Anton"/>
                <a:sym typeface="Anton"/>
              </a:rPr>
              <a:t>TRIỂN KHAI MÔ HÌNH</a:t>
            </a:r>
          </a:p>
        </p:txBody>
      </p:sp>
      <p:sp>
        <p:nvSpPr>
          <p:cNvPr id="10" name="TextBox 10"/>
          <p:cNvSpPr txBox="1"/>
          <p:nvPr/>
        </p:nvSpPr>
        <p:spPr>
          <a:xfrm>
            <a:off x="388774" y="2476591"/>
            <a:ext cx="14677396" cy="1074197"/>
          </a:xfrm>
          <a:prstGeom prst="rect">
            <a:avLst/>
          </a:prstGeom>
        </p:spPr>
        <p:txBody>
          <a:bodyPr lIns="0" tIns="0" rIns="0" bIns="0" rtlCol="0" anchor="t">
            <a:spAutoFit/>
          </a:bodyPr>
          <a:lstStyle/>
          <a:p>
            <a:pPr marL="0" lvl="0" indent="0" algn="just">
              <a:lnSpc>
                <a:spcPts val="4317"/>
              </a:lnSpc>
              <a:spcBef>
                <a:spcPct val="0"/>
              </a:spcBef>
            </a:pPr>
            <a:r>
              <a:rPr lang="en-US" sz="3083">
                <a:solidFill>
                  <a:srgbClr val="10D3F9"/>
                </a:solidFill>
                <a:latin typeface="Tomorrow"/>
                <a:ea typeface="Tomorrow"/>
                <a:cs typeface="Tomorrow"/>
                <a:sym typeface="Tomorrow"/>
              </a:rPr>
              <a:t>Người dùng vào ứng dụng web và tải lên ảnh chụp của xe, trong đó có biển số xe cần nhận diện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1771961" y="-3514501"/>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en-US"/>
          </a:p>
        </p:txBody>
      </p:sp>
      <p:sp>
        <p:nvSpPr>
          <p:cNvPr id="5" name="Freeform 5"/>
          <p:cNvSpPr/>
          <p:nvPr/>
        </p:nvSpPr>
        <p:spPr>
          <a:xfrm>
            <a:off x="-2967382" y="2193340"/>
            <a:ext cx="9272016" cy="8229600"/>
          </a:xfrm>
          <a:custGeom>
            <a:avLst/>
            <a:gdLst/>
            <a:ahLst/>
            <a:cxnLst/>
            <a:rect l="l" t="t" r="r" b="b"/>
            <a:pathLst>
              <a:path w="9272016" h="8229600">
                <a:moveTo>
                  <a:pt x="0" y="0"/>
                </a:moveTo>
                <a:lnTo>
                  <a:pt x="9272016" y="0"/>
                </a:lnTo>
                <a:lnTo>
                  <a:pt x="9272016" y="8229600"/>
                </a:lnTo>
                <a:lnTo>
                  <a:pt x="0" y="8229600"/>
                </a:lnTo>
                <a:lnTo>
                  <a:pt x="0" y="0"/>
                </a:lnTo>
                <a:close/>
              </a:path>
            </a:pathLst>
          </a:custGeom>
          <a:blipFill>
            <a:blip r:embed="rId6">
              <a:alphaModFix amt="29000"/>
            </a:blip>
            <a:stretch>
              <a:fillRect/>
            </a:stretch>
          </a:blipFill>
        </p:spPr>
        <p:txBody>
          <a:bodyPr/>
          <a:lstStyle/>
          <a:p>
            <a:endParaRPr lang="en-US"/>
          </a:p>
        </p:txBody>
      </p:sp>
      <p:sp>
        <p:nvSpPr>
          <p:cNvPr id="6" name="Freeform 6"/>
          <p:cNvSpPr/>
          <p:nvPr/>
        </p:nvSpPr>
        <p:spPr>
          <a:xfrm>
            <a:off x="-4947185" y="514350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en-US"/>
          </a:p>
        </p:txBody>
      </p:sp>
      <p:sp>
        <p:nvSpPr>
          <p:cNvPr id="7" name="Freeform 7"/>
          <p:cNvSpPr/>
          <p:nvPr/>
        </p:nvSpPr>
        <p:spPr>
          <a:xfrm>
            <a:off x="4608655" y="3846063"/>
            <a:ext cx="9070690" cy="5771226"/>
          </a:xfrm>
          <a:custGeom>
            <a:avLst/>
            <a:gdLst/>
            <a:ahLst/>
            <a:cxnLst/>
            <a:rect l="l" t="t" r="r" b="b"/>
            <a:pathLst>
              <a:path w="9070690" h="5771226">
                <a:moveTo>
                  <a:pt x="0" y="0"/>
                </a:moveTo>
                <a:lnTo>
                  <a:pt x="9070690" y="0"/>
                </a:lnTo>
                <a:lnTo>
                  <a:pt x="9070690" y="5771226"/>
                </a:lnTo>
                <a:lnTo>
                  <a:pt x="0" y="5771226"/>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1259158"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9" name="TextBox 9"/>
          <p:cNvSpPr txBox="1"/>
          <p:nvPr/>
        </p:nvSpPr>
        <p:spPr>
          <a:xfrm>
            <a:off x="388774" y="1406326"/>
            <a:ext cx="13394755" cy="841665"/>
          </a:xfrm>
          <a:prstGeom prst="rect">
            <a:avLst/>
          </a:prstGeom>
        </p:spPr>
        <p:txBody>
          <a:bodyPr lIns="0" tIns="0" rIns="0" bIns="0" rtlCol="0" anchor="t">
            <a:spAutoFit/>
          </a:bodyPr>
          <a:lstStyle/>
          <a:p>
            <a:pPr marL="0" lvl="0" indent="0" algn="l">
              <a:lnSpc>
                <a:spcPts val="6452"/>
              </a:lnSpc>
              <a:spcBef>
                <a:spcPct val="0"/>
              </a:spcBef>
            </a:pPr>
            <a:r>
              <a:rPr lang="en-US" sz="6087">
                <a:solidFill>
                  <a:srgbClr val="FFFFFF"/>
                </a:solidFill>
                <a:latin typeface="Anton"/>
                <a:ea typeface="Anton"/>
                <a:cs typeface="Anton"/>
                <a:sym typeface="Anton"/>
              </a:rPr>
              <a:t>TRIỂN KHAI MÔ HÌNH</a:t>
            </a:r>
          </a:p>
        </p:txBody>
      </p:sp>
      <p:sp>
        <p:nvSpPr>
          <p:cNvPr id="10" name="TextBox 10"/>
          <p:cNvSpPr txBox="1"/>
          <p:nvPr/>
        </p:nvSpPr>
        <p:spPr>
          <a:xfrm>
            <a:off x="388774" y="2476591"/>
            <a:ext cx="14677396" cy="1074197"/>
          </a:xfrm>
          <a:prstGeom prst="rect">
            <a:avLst/>
          </a:prstGeom>
        </p:spPr>
        <p:txBody>
          <a:bodyPr lIns="0" tIns="0" rIns="0" bIns="0" rtlCol="0" anchor="t">
            <a:spAutoFit/>
          </a:bodyPr>
          <a:lstStyle/>
          <a:p>
            <a:pPr marL="0" lvl="0" indent="0" algn="just">
              <a:lnSpc>
                <a:spcPts val="4317"/>
              </a:lnSpc>
              <a:spcBef>
                <a:spcPct val="0"/>
              </a:spcBef>
            </a:pPr>
            <a:r>
              <a:rPr lang="en-US" sz="3083">
                <a:solidFill>
                  <a:srgbClr val="10D3F9"/>
                </a:solidFill>
                <a:latin typeface="Tomorrow"/>
                <a:ea typeface="Tomorrow"/>
                <a:cs typeface="Tomorrow"/>
                <a:sym typeface="Tomorrow"/>
              </a:rPr>
              <a:t>Phần biển số được mô hình dự đoán và vẽ lên ảnh gốc,  chuỗi kí tự được nhận diện và hiển thị cho người dùng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117" t="-41920" r="-18932" b="-25458"/>
            </a:stretch>
          </a:blipFill>
        </p:spPr>
        <p:txBody>
          <a:bodyPr/>
          <a:lstStyle/>
          <a:p>
            <a:endParaRPr lang="en-US"/>
          </a:p>
        </p:txBody>
      </p:sp>
      <p:sp>
        <p:nvSpPr>
          <p:cNvPr id="3" name="Freeform 3"/>
          <p:cNvSpPr/>
          <p:nvPr/>
        </p:nvSpPr>
        <p:spPr>
          <a:xfrm>
            <a:off x="6663041" y="465736"/>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338627" y="7224057"/>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675809" y="-43695"/>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4884163" y="759852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7">
              <a:alphaModFix amt="61000"/>
            </a:blip>
            <a:stretch>
              <a:fillRect/>
            </a:stretch>
          </a:blipFill>
        </p:spPr>
        <p:txBody>
          <a:bodyPr/>
          <a:lstStyle/>
          <a:p>
            <a:endParaRPr lang="en-US"/>
          </a:p>
        </p:txBody>
      </p:sp>
      <p:sp>
        <p:nvSpPr>
          <p:cNvPr id="7" name="TextBox 7"/>
          <p:cNvSpPr txBox="1"/>
          <p:nvPr/>
        </p:nvSpPr>
        <p:spPr>
          <a:xfrm>
            <a:off x="7492002" y="56809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8" name="TextBox 8"/>
          <p:cNvSpPr txBox="1"/>
          <p:nvPr/>
        </p:nvSpPr>
        <p:spPr>
          <a:xfrm>
            <a:off x="6940057" y="3137724"/>
            <a:ext cx="10596259" cy="4877123"/>
          </a:xfrm>
          <a:prstGeom prst="rect">
            <a:avLst/>
          </a:prstGeom>
        </p:spPr>
        <p:txBody>
          <a:bodyPr lIns="0" tIns="0" rIns="0" bIns="0" rtlCol="0" anchor="t">
            <a:spAutoFit/>
          </a:bodyPr>
          <a:lstStyle/>
          <a:p>
            <a:pPr algn="l">
              <a:lnSpc>
                <a:spcPts val="15521"/>
              </a:lnSpc>
            </a:pPr>
            <a:r>
              <a:rPr lang="en-US" sz="11086">
                <a:solidFill>
                  <a:srgbClr val="FFFFFF"/>
                </a:solidFill>
                <a:latin typeface="Anton"/>
                <a:ea typeface="Anton"/>
                <a:cs typeface="Anton"/>
                <a:sym typeface="Anton"/>
              </a:rPr>
              <a:t>NHẬN DIỆN KÍ TỰ BIỂN SỐ</a:t>
            </a:r>
          </a:p>
          <a:p>
            <a:pPr algn="l">
              <a:lnSpc>
                <a:spcPts val="7542"/>
              </a:lnSpc>
            </a:pPr>
            <a:r>
              <a:rPr lang="en-US" sz="5387">
                <a:solidFill>
                  <a:srgbClr val="FFFFFF"/>
                </a:solidFill>
                <a:latin typeface="Anton"/>
                <a:ea typeface="Anton"/>
                <a:cs typeface="Anton"/>
                <a:sym typeface="Anton"/>
              </a:rPr>
              <a:t>SỬ DỤNG MÔ HÌNH INCEPTIONRESNETV2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117" t="-41920" r="-18932" b="-25458"/>
            </a:stretch>
          </a:blipFill>
        </p:spPr>
        <p:txBody>
          <a:bodyPr/>
          <a:lstStyle/>
          <a:p>
            <a:endParaRPr lang="en-US"/>
          </a:p>
        </p:txBody>
      </p:sp>
      <p:sp>
        <p:nvSpPr>
          <p:cNvPr id="3" name="Freeform 3"/>
          <p:cNvSpPr/>
          <p:nvPr/>
        </p:nvSpPr>
        <p:spPr>
          <a:xfrm>
            <a:off x="6663041" y="465736"/>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338627" y="7224057"/>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675809" y="-43695"/>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4884163" y="759852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7">
              <a:alphaModFix amt="61000"/>
            </a:blip>
            <a:stretch>
              <a:fillRect/>
            </a:stretch>
          </a:blipFill>
        </p:spPr>
        <p:txBody>
          <a:bodyPr/>
          <a:lstStyle/>
          <a:p>
            <a:endParaRPr lang="en-US"/>
          </a:p>
        </p:txBody>
      </p:sp>
      <p:sp>
        <p:nvSpPr>
          <p:cNvPr id="7" name="TextBox 7"/>
          <p:cNvSpPr txBox="1"/>
          <p:nvPr/>
        </p:nvSpPr>
        <p:spPr>
          <a:xfrm>
            <a:off x="7492002" y="56809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8" name="TextBox 8"/>
          <p:cNvSpPr txBox="1"/>
          <p:nvPr/>
        </p:nvSpPr>
        <p:spPr>
          <a:xfrm>
            <a:off x="6940057" y="3137724"/>
            <a:ext cx="10596259" cy="4877123"/>
          </a:xfrm>
          <a:prstGeom prst="rect">
            <a:avLst/>
          </a:prstGeom>
        </p:spPr>
        <p:txBody>
          <a:bodyPr lIns="0" tIns="0" rIns="0" bIns="0" rtlCol="0" anchor="t">
            <a:spAutoFit/>
          </a:bodyPr>
          <a:lstStyle/>
          <a:p>
            <a:pPr algn="l">
              <a:lnSpc>
                <a:spcPts val="15521"/>
              </a:lnSpc>
            </a:pPr>
            <a:r>
              <a:rPr lang="en-US" sz="11086">
                <a:solidFill>
                  <a:srgbClr val="FFFFFF"/>
                </a:solidFill>
                <a:latin typeface="Anton"/>
                <a:ea typeface="Anton"/>
                <a:cs typeface="Anton"/>
                <a:sym typeface="Anton"/>
              </a:rPr>
              <a:t>NHẬN DIỆN KÍ TỰ BIỂN SỐ</a:t>
            </a:r>
          </a:p>
          <a:p>
            <a:pPr algn="l">
              <a:lnSpc>
                <a:spcPts val="7542"/>
              </a:lnSpc>
            </a:pPr>
            <a:r>
              <a:rPr lang="en-US" sz="5387">
                <a:solidFill>
                  <a:srgbClr val="FFFFFF"/>
                </a:solidFill>
                <a:latin typeface="Anton"/>
                <a:ea typeface="Anton"/>
                <a:cs typeface="Anton"/>
                <a:sym typeface="Anton"/>
              </a:rPr>
              <a:t>SỬ DỤNG MÔ HÌNH YOLO</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117" t="-41920" r="-18932" b="-25458"/>
            </a:stretch>
          </a:blipFill>
        </p:spPr>
        <p:txBody>
          <a:bodyPr/>
          <a:lstStyle/>
          <a:p>
            <a:endParaRPr lang="en-US"/>
          </a:p>
        </p:txBody>
      </p:sp>
      <p:sp>
        <p:nvSpPr>
          <p:cNvPr id="3" name="Freeform 3"/>
          <p:cNvSpPr/>
          <p:nvPr/>
        </p:nvSpPr>
        <p:spPr>
          <a:xfrm>
            <a:off x="6663041" y="465736"/>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338627" y="7224057"/>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675809" y="-43695"/>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4884163" y="759852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7">
              <a:alphaModFix amt="61000"/>
            </a:blip>
            <a:stretch>
              <a:fillRect/>
            </a:stretch>
          </a:blipFill>
        </p:spPr>
        <p:txBody>
          <a:bodyPr/>
          <a:lstStyle/>
          <a:p>
            <a:endParaRPr lang="en-US"/>
          </a:p>
        </p:txBody>
      </p:sp>
      <p:sp>
        <p:nvSpPr>
          <p:cNvPr id="7" name="TextBox 7"/>
          <p:cNvSpPr txBox="1"/>
          <p:nvPr/>
        </p:nvSpPr>
        <p:spPr>
          <a:xfrm>
            <a:off x="7492002" y="56809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8" name="TextBox 8"/>
          <p:cNvSpPr txBox="1"/>
          <p:nvPr/>
        </p:nvSpPr>
        <p:spPr>
          <a:xfrm>
            <a:off x="6940057" y="3137724"/>
            <a:ext cx="11152877" cy="4877123"/>
          </a:xfrm>
          <a:prstGeom prst="rect">
            <a:avLst/>
          </a:prstGeom>
        </p:spPr>
        <p:txBody>
          <a:bodyPr lIns="0" tIns="0" rIns="0" bIns="0" rtlCol="0" anchor="t">
            <a:spAutoFit/>
          </a:bodyPr>
          <a:lstStyle/>
          <a:p>
            <a:pPr algn="l">
              <a:lnSpc>
                <a:spcPts val="15521"/>
              </a:lnSpc>
            </a:pPr>
            <a:r>
              <a:rPr lang="en-US" sz="11086">
                <a:solidFill>
                  <a:srgbClr val="FFFFFF"/>
                </a:solidFill>
                <a:latin typeface="Anton"/>
                <a:ea typeface="Anton"/>
                <a:cs typeface="Anton"/>
                <a:sym typeface="Anton"/>
              </a:rPr>
              <a:t>NHẬN DIỆN KÍ TỰ BIỂN SỐ THỜI GIAN THỰC</a:t>
            </a:r>
          </a:p>
          <a:p>
            <a:pPr algn="l">
              <a:lnSpc>
                <a:spcPts val="7542"/>
              </a:lnSpc>
            </a:pPr>
            <a:r>
              <a:rPr lang="en-US" sz="5387">
                <a:solidFill>
                  <a:srgbClr val="FFFFFF"/>
                </a:solidFill>
                <a:latin typeface="Anton"/>
                <a:ea typeface="Anton"/>
                <a:cs typeface="Anton"/>
                <a:sym typeface="Anton"/>
              </a:rPr>
              <a:t>SỬ DỤNG MÔ HÌNH YOLO</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117" t="-41920" r="-18932" b="-25458"/>
            </a:stretch>
          </a:blipFill>
        </p:spPr>
        <p:txBody>
          <a:bodyPr/>
          <a:lstStyle/>
          <a:p>
            <a:endParaRPr lang="en-US"/>
          </a:p>
        </p:txBody>
      </p:sp>
      <p:sp>
        <p:nvSpPr>
          <p:cNvPr id="3" name="Freeform 3"/>
          <p:cNvSpPr/>
          <p:nvPr/>
        </p:nvSpPr>
        <p:spPr>
          <a:xfrm>
            <a:off x="6663041" y="465736"/>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338627" y="7224057"/>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675809" y="-43695"/>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4884163" y="759852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7">
              <a:alphaModFix amt="61000"/>
            </a:blip>
            <a:stretch>
              <a:fillRect/>
            </a:stretch>
          </a:blipFill>
        </p:spPr>
        <p:txBody>
          <a:bodyPr/>
          <a:lstStyle/>
          <a:p>
            <a:endParaRPr lang="en-US"/>
          </a:p>
        </p:txBody>
      </p:sp>
      <p:sp>
        <p:nvSpPr>
          <p:cNvPr id="7" name="TextBox 7"/>
          <p:cNvSpPr txBox="1"/>
          <p:nvPr/>
        </p:nvSpPr>
        <p:spPr>
          <a:xfrm>
            <a:off x="7492002" y="56809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8" name="TextBox 8"/>
          <p:cNvSpPr txBox="1"/>
          <p:nvPr/>
        </p:nvSpPr>
        <p:spPr>
          <a:xfrm>
            <a:off x="6940057" y="3137724"/>
            <a:ext cx="10596259" cy="3852245"/>
          </a:xfrm>
          <a:prstGeom prst="rect">
            <a:avLst/>
          </a:prstGeom>
        </p:spPr>
        <p:txBody>
          <a:bodyPr lIns="0" tIns="0" rIns="0" bIns="0" rtlCol="0" anchor="t">
            <a:spAutoFit/>
          </a:bodyPr>
          <a:lstStyle/>
          <a:p>
            <a:pPr algn="l">
              <a:lnSpc>
                <a:spcPts val="15521"/>
              </a:lnSpc>
            </a:pPr>
            <a:r>
              <a:rPr lang="en-US" sz="11086">
                <a:solidFill>
                  <a:srgbClr val="FFFFFF"/>
                </a:solidFill>
                <a:latin typeface="Anton"/>
                <a:ea typeface="Anton"/>
                <a:cs typeface="Anton"/>
                <a:sym typeface="Anton"/>
              </a:rPr>
              <a:t>KHÓ KHĂN VÀ CÁCH      KHẮC PHỤC</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023995" y="4635047"/>
            <a:ext cx="3875673" cy="7329878"/>
          </a:xfrm>
          <a:custGeom>
            <a:avLst/>
            <a:gdLst/>
            <a:ahLst/>
            <a:cxnLst/>
            <a:rect l="l" t="t" r="r" b="b"/>
            <a:pathLst>
              <a:path w="3875673" h="7329878">
                <a:moveTo>
                  <a:pt x="0" y="0"/>
                </a:moveTo>
                <a:lnTo>
                  <a:pt x="3875674" y="0"/>
                </a:lnTo>
                <a:lnTo>
                  <a:pt x="3875674" y="7329878"/>
                </a:lnTo>
                <a:lnTo>
                  <a:pt x="0" y="7329878"/>
                </a:lnTo>
                <a:lnTo>
                  <a:pt x="0" y="0"/>
                </a:lnTo>
                <a:close/>
              </a:path>
            </a:pathLst>
          </a:custGeom>
          <a:blipFill>
            <a:blip r:embed="rId3">
              <a:alphaModFix amt="18000"/>
            </a:blip>
            <a:stretch>
              <a:fillRect/>
            </a:stretch>
          </a:blipFill>
        </p:spPr>
        <p:txBody>
          <a:bodyPr/>
          <a:lstStyle/>
          <a:p>
            <a:endParaRPr lang="en-US"/>
          </a:p>
        </p:txBody>
      </p:sp>
      <p:sp>
        <p:nvSpPr>
          <p:cNvPr id="4" name="Freeform 4"/>
          <p:cNvSpPr/>
          <p:nvPr/>
        </p:nvSpPr>
        <p:spPr>
          <a:xfrm>
            <a:off x="-3940086" y="751404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57000"/>
            </a:blip>
            <a:stretch>
              <a:fillRect/>
            </a:stretch>
          </a:blipFill>
        </p:spPr>
        <p:txBody>
          <a:bodyPr/>
          <a:lstStyle/>
          <a:p>
            <a:endParaRPr lang="en-US"/>
          </a:p>
        </p:txBody>
      </p:sp>
      <p:sp>
        <p:nvSpPr>
          <p:cNvPr id="5" name="Freeform 5"/>
          <p:cNvSpPr/>
          <p:nvPr/>
        </p:nvSpPr>
        <p:spPr>
          <a:xfrm>
            <a:off x="15054726" y="4868977"/>
            <a:ext cx="3875673" cy="7329878"/>
          </a:xfrm>
          <a:custGeom>
            <a:avLst/>
            <a:gdLst/>
            <a:ahLst/>
            <a:cxnLst/>
            <a:rect l="l" t="t" r="r" b="b"/>
            <a:pathLst>
              <a:path w="3875673" h="7329878">
                <a:moveTo>
                  <a:pt x="0" y="0"/>
                </a:moveTo>
                <a:lnTo>
                  <a:pt x="3875673" y="0"/>
                </a:lnTo>
                <a:lnTo>
                  <a:pt x="3875673" y="7329878"/>
                </a:lnTo>
                <a:lnTo>
                  <a:pt x="0" y="7329878"/>
                </a:lnTo>
                <a:lnTo>
                  <a:pt x="0" y="0"/>
                </a:lnTo>
                <a:close/>
              </a:path>
            </a:pathLst>
          </a:custGeom>
          <a:blipFill>
            <a:blip r:embed="rId3">
              <a:alphaModFix amt="18000"/>
            </a:blip>
            <a:stretch>
              <a:fillRect/>
            </a:stretch>
          </a:blipFill>
        </p:spPr>
        <p:txBody>
          <a:bodyPr/>
          <a:lstStyle/>
          <a:p>
            <a:endParaRPr lang="en-US"/>
          </a:p>
        </p:txBody>
      </p:sp>
      <p:sp>
        <p:nvSpPr>
          <p:cNvPr id="6" name="Freeform 6"/>
          <p:cNvSpPr/>
          <p:nvPr/>
        </p:nvSpPr>
        <p:spPr>
          <a:xfrm>
            <a:off x="12629204" y="-2083477"/>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40000"/>
            </a:blip>
            <a:stretch>
              <a:fillRect/>
            </a:stretch>
          </a:blipFill>
        </p:spPr>
        <p:txBody>
          <a:bodyPr/>
          <a:lstStyle/>
          <a:p>
            <a:endParaRPr lang="en-US"/>
          </a:p>
        </p:txBody>
      </p:sp>
      <p:sp>
        <p:nvSpPr>
          <p:cNvPr id="7" name="Freeform 7"/>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733086" y="3567129"/>
            <a:ext cx="5091968" cy="5091968"/>
          </a:xfrm>
          <a:custGeom>
            <a:avLst/>
            <a:gdLst/>
            <a:ahLst/>
            <a:cxnLst/>
            <a:rect l="l" t="t" r="r" b="b"/>
            <a:pathLst>
              <a:path w="5091968" h="5091968">
                <a:moveTo>
                  <a:pt x="0" y="0"/>
                </a:moveTo>
                <a:lnTo>
                  <a:pt x="5091968" y="0"/>
                </a:lnTo>
                <a:lnTo>
                  <a:pt x="5091968" y="5091968"/>
                </a:lnTo>
                <a:lnTo>
                  <a:pt x="0" y="5091968"/>
                </a:lnTo>
                <a:lnTo>
                  <a:pt x="0" y="0"/>
                </a:lnTo>
                <a:close/>
              </a:path>
            </a:pathLst>
          </a:custGeom>
          <a:blipFill>
            <a:blip r:embed="rId7">
              <a:alphaModFix amt="21999"/>
            </a:blip>
            <a:stretch>
              <a:fillRect/>
            </a:stretch>
          </a:blipFill>
        </p:spPr>
        <p:txBody>
          <a:bodyPr/>
          <a:lstStyle/>
          <a:p>
            <a:endParaRPr lang="en-US"/>
          </a:p>
        </p:txBody>
      </p:sp>
      <p:sp>
        <p:nvSpPr>
          <p:cNvPr id="9" name="Freeform 9"/>
          <p:cNvSpPr/>
          <p:nvPr/>
        </p:nvSpPr>
        <p:spPr>
          <a:xfrm>
            <a:off x="6598461" y="3567129"/>
            <a:ext cx="5091968" cy="5091968"/>
          </a:xfrm>
          <a:custGeom>
            <a:avLst/>
            <a:gdLst/>
            <a:ahLst/>
            <a:cxnLst/>
            <a:rect l="l" t="t" r="r" b="b"/>
            <a:pathLst>
              <a:path w="5091968" h="5091968">
                <a:moveTo>
                  <a:pt x="0" y="0"/>
                </a:moveTo>
                <a:lnTo>
                  <a:pt x="5091968" y="0"/>
                </a:lnTo>
                <a:lnTo>
                  <a:pt x="5091968" y="5091968"/>
                </a:lnTo>
                <a:lnTo>
                  <a:pt x="0" y="5091968"/>
                </a:lnTo>
                <a:lnTo>
                  <a:pt x="0" y="0"/>
                </a:lnTo>
                <a:close/>
              </a:path>
            </a:pathLst>
          </a:custGeom>
          <a:blipFill>
            <a:blip r:embed="rId7">
              <a:alphaModFix amt="21999"/>
            </a:blip>
            <a:stretch>
              <a:fillRect/>
            </a:stretch>
          </a:blipFill>
        </p:spPr>
        <p:txBody>
          <a:bodyPr/>
          <a:lstStyle/>
          <a:p>
            <a:endParaRPr lang="en-US"/>
          </a:p>
        </p:txBody>
      </p:sp>
      <p:grpSp>
        <p:nvGrpSpPr>
          <p:cNvPr id="10" name="Group 10"/>
          <p:cNvGrpSpPr/>
          <p:nvPr/>
        </p:nvGrpSpPr>
        <p:grpSpPr>
          <a:xfrm>
            <a:off x="7486592" y="4324969"/>
            <a:ext cx="3496229" cy="349622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6631" r="-16631"/>
              </a:stretch>
            </a:blipFill>
          </p:spPr>
          <p:txBody>
            <a:bodyPr/>
            <a:lstStyle/>
            <a:p>
              <a:endParaRPr lang="en-US"/>
            </a:p>
          </p:txBody>
        </p:sp>
      </p:grpSp>
      <p:grpSp>
        <p:nvGrpSpPr>
          <p:cNvPr id="12" name="Group 12"/>
          <p:cNvGrpSpPr/>
          <p:nvPr/>
        </p:nvGrpSpPr>
        <p:grpSpPr>
          <a:xfrm>
            <a:off x="1520387" y="4244196"/>
            <a:ext cx="3577003" cy="357700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32978" r="-32978"/>
              </a:stretch>
            </a:blipFill>
          </p:spPr>
          <p:txBody>
            <a:bodyPr/>
            <a:lstStyle/>
            <a:p>
              <a:endParaRPr lang="en-US"/>
            </a:p>
          </p:txBody>
        </p:sp>
      </p:grpSp>
      <p:sp>
        <p:nvSpPr>
          <p:cNvPr id="14" name="Freeform 14"/>
          <p:cNvSpPr/>
          <p:nvPr/>
        </p:nvSpPr>
        <p:spPr>
          <a:xfrm>
            <a:off x="12462946" y="3567129"/>
            <a:ext cx="5091968" cy="5091968"/>
          </a:xfrm>
          <a:custGeom>
            <a:avLst/>
            <a:gdLst/>
            <a:ahLst/>
            <a:cxnLst/>
            <a:rect l="l" t="t" r="r" b="b"/>
            <a:pathLst>
              <a:path w="5091968" h="5091968">
                <a:moveTo>
                  <a:pt x="0" y="0"/>
                </a:moveTo>
                <a:lnTo>
                  <a:pt x="5091968" y="0"/>
                </a:lnTo>
                <a:lnTo>
                  <a:pt x="5091968" y="5091968"/>
                </a:lnTo>
                <a:lnTo>
                  <a:pt x="0" y="5091968"/>
                </a:lnTo>
                <a:lnTo>
                  <a:pt x="0" y="0"/>
                </a:lnTo>
                <a:close/>
              </a:path>
            </a:pathLst>
          </a:custGeom>
          <a:blipFill>
            <a:blip r:embed="rId7">
              <a:alphaModFix amt="21999"/>
            </a:blip>
            <a:stretch>
              <a:fillRect/>
            </a:stretch>
          </a:blipFill>
        </p:spPr>
        <p:txBody>
          <a:bodyPr/>
          <a:lstStyle/>
          <a:p>
            <a:endParaRPr lang="en-US"/>
          </a:p>
        </p:txBody>
      </p:sp>
      <p:grpSp>
        <p:nvGrpSpPr>
          <p:cNvPr id="15" name="Group 15"/>
          <p:cNvGrpSpPr/>
          <p:nvPr/>
        </p:nvGrpSpPr>
        <p:grpSpPr>
          <a:xfrm>
            <a:off x="13278204" y="4260437"/>
            <a:ext cx="3560761" cy="356076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16631" r="-16631"/>
              </a:stretch>
            </a:blipFill>
          </p:spPr>
          <p:txBody>
            <a:bodyPr/>
            <a:lstStyle/>
            <a:p>
              <a:endParaRPr lang="en-US"/>
            </a:p>
          </p:txBody>
        </p:sp>
      </p:grpSp>
      <p:sp>
        <p:nvSpPr>
          <p:cNvPr id="17" name="TextBox 17"/>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8" name="TextBox 18"/>
          <p:cNvSpPr txBox="1"/>
          <p:nvPr/>
        </p:nvSpPr>
        <p:spPr>
          <a:xfrm>
            <a:off x="388774" y="1351561"/>
            <a:ext cx="4561015" cy="1321207"/>
          </a:xfrm>
          <a:prstGeom prst="rect">
            <a:avLst/>
          </a:prstGeom>
        </p:spPr>
        <p:txBody>
          <a:bodyPr lIns="0" tIns="0" rIns="0" bIns="0" rtlCol="0" anchor="t">
            <a:spAutoFit/>
          </a:bodyPr>
          <a:lstStyle/>
          <a:p>
            <a:pPr marL="0" lvl="0" indent="0" algn="l">
              <a:lnSpc>
                <a:spcPts val="10056"/>
              </a:lnSpc>
              <a:spcBef>
                <a:spcPct val="0"/>
              </a:spcBef>
            </a:pPr>
            <a:r>
              <a:rPr lang="en-US" sz="9487">
                <a:solidFill>
                  <a:srgbClr val="FFFFFF"/>
                </a:solidFill>
                <a:latin typeface="Anton"/>
                <a:ea typeface="Anton"/>
                <a:cs typeface="Anton"/>
                <a:sym typeface="Anton"/>
              </a:rPr>
              <a:t>KHÓ KHĂN </a:t>
            </a:r>
          </a:p>
        </p:txBody>
      </p:sp>
      <p:sp>
        <p:nvSpPr>
          <p:cNvPr id="19" name="TextBox 19"/>
          <p:cNvSpPr txBox="1"/>
          <p:nvPr/>
        </p:nvSpPr>
        <p:spPr>
          <a:xfrm>
            <a:off x="913842" y="9030572"/>
            <a:ext cx="4708835" cy="531272"/>
          </a:xfrm>
          <a:prstGeom prst="rect">
            <a:avLst/>
          </a:prstGeom>
        </p:spPr>
        <p:txBody>
          <a:bodyPr lIns="0" tIns="0" rIns="0" bIns="0" rtlCol="0" anchor="t">
            <a:spAutoFit/>
          </a:bodyPr>
          <a:lstStyle/>
          <a:p>
            <a:pPr algn="ctr">
              <a:lnSpc>
                <a:spcPts val="4317"/>
              </a:lnSpc>
              <a:spcBef>
                <a:spcPct val="0"/>
              </a:spcBef>
            </a:pPr>
            <a:r>
              <a:rPr lang="en-US" sz="3083">
                <a:solidFill>
                  <a:srgbClr val="10D3F9"/>
                </a:solidFill>
                <a:latin typeface="Tomorrow"/>
                <a:ea typeface="Tomorrow"/>
                <a:cs typeface="Tomorrow"/>
                <a:sym typeface="Tomorrow"/>
              </a:rPr>
              <a:t>BIỂN SỐ MỜ HOẶC BẨN</a:t>
            </a:r>
          </a:p>
        </p:txBody>
      </p:sp>
      <p:sp>
        <p:nvSpPr>
          <p:cNvPr id="20" name="TextBox 20"/>
          <p:cNvSpPr txBox="1"/>
          <p:nvPr/>
        </p:nvSpPr>
        <p:spPr>
          <a:xfrm>
            <a:off x="13175236" y="9020761"/>
            <a:ext cx="4084064" cy="531272"/>
          </a:xfrm>
          <a:prstGeom prst="rect">
            <a:avLst/>
          </a:prstGeom>
        </p:spPr>
        <p:txBody>
          <a:bodyPr lIns="0" tIns="0" rIns="0" bIns="0" rtlCol="0" anchor="t">
            <a:spAutoFit/>
          </a:bodyPr>
          <a:lstStyle/>
          <a:p>
            <a:pPr marL="0" lvl="0" indent="0" algn="ctr">
              <a:lnSpc>
                <a:spcPts val="4317"/>
              </a:lnSpc>
              <a:spcBef>
                <a:spcPct val="0"/>
              </a:spcBef>
            </a:pPr>
            <a:r>
              <a:rPr lang="en-US" sz="3083">
                <a:solidFill>
                  <a:srgbClr val="10D3F9"/>
                </a:solidFill>
                <a:latin typeface="Tomorrow"/>
                <a:ea typeface="Tomorrow"/>
                <a:cs typeface="Tomorrow"/>
                <a:sym typeface="Tomorrow"/>
              </a:rPr>
              <a:t>GÓC CHỤP NGHIÊNG</a:t>
            </a:r>
          </a:p>
        </p:txBody>
      </p:sp>
      <p:sp>
        <p:nvSpPr>
          <p:cNvPr id="21" name="TextBox 21"/>
          <p:cNvSpPr txBox="1"/>
          <p:nvPr/>
        </p:nvSpPr>
        <p:spPr>
          <a:xfrm>
            <a:off x="6956190" y="9030572"/>
            <a:ext cx="4557034" cy="1074197"/>
          </a:xfrm>
          <a:prstGeom prst="rect">
            <a:avLst/>
          </a:prstGeom>
        </p:spPr>
        <p:txBody>
          <a:bodyPr lIns="0" tIns="0" rIns="0" bIns="0" rtlCol="0" anchor="t">
            <a:spAutoFit/>
          </a:bodyPr>
          <a:lstStyle/>
          <a:p>
            <a:pPr marL="0" lvl="0" indent="0" algn="ctr">
              <a:lnSpc>
                <a:spcPts val="4317"/>
              </a:lnSpc>
              <a:spcBef>
                <a:spcPct val="0"/>
              </a:spcBef>
            </a:pPr>
            <a:r>
              <a:rPr lang="en-US" sz="3083">
                <a:solidFill>
                  <a:srgbClr val="10D3F9"/>
                </a:solidFill>
                <a:latin typeface="Tomorrow"/>
                <a:ea typeface="Tomorrow"/>
                <a:cs typeface="Tomorrow"/>
                <a:sym typeface="Tomorrow"/>
              </a:rPr>
              <a:t>ÁNH SÁNG KHÔNG ĐỀU HOẶC NGƯỢC SÁNG</a:t>
            </a:r>
          </a:p>
        </p:txBody>
      </p:sp>
      <p:sp>
        <p:nvSpPr>
          <p:cNvPr id="22" name="TextBox 22"/>
          <p:cNvSpPr txBox="1"/>
          <p:nvPr/>
        </p:nvSpPr>
        <p:spPr>
          <a:xfrm>
            <a:off x="388774" y="2606093"/>
            <a:ext cx="16203788" cy="531272"/>
          </a:xfrm>
          <a:prstGeom prst="rect">
            <a:avLst/>
          </a:prstGeom>
        </p:spPr>
        <p:txBody>
          <a:bodyPr lIns="0" tIns="0" rIns="0" bIns="0" rtlCol="0" anchor="t">
            <a:spAutoFit/>
          </a:bodyPr>
          <a:lstStyle/>
          <a:p>
            <a:pPr marL="0" lvl="0" indent="0" algn="just">
              <a:lnSpc>
                <a:spcPts val="4317"/>
              </a:lnSpc>
              <a:spcBef>
                <a:spcPct val="0"/>
              </a:spcBef>
            </a:pPr>
            <a:r>
              <a:rPr lang="en-US" sz="3083">
                <a:solidFill>
                  <a:srgbClr val="10D3F9"/>
                </a:solidFill>
                <a:latin typeface="Tomorrow"/>
                <a:ea typeface="Tomorrow"/>
                <a:cs typeface="Tomorrow"/>
                <a:sym typeface="Tomorrow"/>
              </a:rPr>
              <a:t>QUÁ TRÌNH NHẬN DIỆN KÍ TỰ BẰNG PYTESSERACT CHƯA HIỆU QUẢ</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023995" y="3939722"/>
            <a:ext cx="3875673" cy="7329878"/>
          </a:xfrm>
          <a:custGeom>
            <a:avLst/>
            <a:gdLst/>
            <a:ahLst/>
            <a:cxnLst/>
            <a:rect l="l" t="t" r="r" b="b"/>
            <a:pathLst>
              <a:path w="3875673" h="7329878">
                <a:moveTo>
                  <a:pt x="0" y="0"/>
                </a:moveTo>
                <a:lnTo>
                  <a:pt x="3875674" y="0"/>
                </a:lnTo>
                <a:lnTo>
                  <a:pt x="3875674" y="7329878"/>
                </a:lnTo>
                <a:lnTo>
                  <a:pt x="0" y="7329878"/>
                </a:lnTo>
                <a:lnTo>
                  <a:pt x="0" y="0"/>
                </a:lnTo>
                <a:close/>
              </a:path>
            </a:pathLst>
          </a:custGeom>
          <a:blipFill>
            <a:blip r:embed="rId3">
              <a:alphaModFix amt="18000"/>
            </a:blip>
            <a:stretch>
              <a:fillRect/>
            </a:stretch>
          </a:blipFill>
        </p:spPr>
        <p:txBody>
          <a:bodyPr/>
          <a:lstStyle/>
          <a:p>
            <a:endParaRPr lang="en-US"/>
          </a:p>
        </p:txBody>
      </p:sp>
      <p:sp>
        <p:nvSpPr>
          <p:cNvPr id="4" name="Freeform 4"/>
          <p:cNvSpPr/>
          <p:nvPr/>
        </p:nvSpPr>
        <p:spPr>
          <a:xfrm>
            <a:off x="-3940086" y="681871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57000"/>
            </a:blip>
            <a:stretch>
              <a:fillRect/>
            </a:stretch>
          </a:blipFill>
        </p:spPr>
        <p:txBody>
          <a:bodyPr/>
          <a:lstStyle/>
          <a:p>
            <a:endParaRPr lang="en-US"/>
          </a:p>
        </p:txBody>
      </p:sp>
      <p:sp>
        <p:nvSpPr>
          <p:cNvPr id="5" name="Freeform 5"/>
          <p:cNvSpPr/>
          <p:nvPr/>
        </p:nvSpPr>
        <p:spPr>
          <a:xfrm>
            <a:off x="15054726" y="4173652"/>
            <a:ext cx="3875673" cy="7329878"/>
          </a:xfrm>
          <a:custGeom>
            <a:avLst/>
            <a:gdLst/>
            <a:ahLst/>
            <a:cxnLst/>
            <a:rect l="l" t="t" r="r" b="b"/>
            <a:pathLst>
              <a:path w="3875673" h="7329878">
                <a:moveTo>
                  <a:pt x="0" y="0"/>
                </a:moveTo>
                <a:lnTo>
                  <a:pt x="3875673" y="0"/>
                </a:lnTo>
                <a:lnTo>
                  <a:pt x="3875673" y="7329878"/>
                </a:lnTo>
                <a:lnTo>
                  <a:pt x="0" y="7329878"/>
                </a:lnTo>
                <a:lnTo>
                  <a:pt x="0" y="0"/>
                </a:lnTo>
                <a:close/>
              </a:path>
            </a:pathLst>
          </a:custGeom>
          <a:blipFill>
            <a:blip r:embed="rId3">
              <a:alphaModFix amt="18000"/>
            </a:blip>
            <a:stretch>
              <a:fillRect/>
            </a:stretch>
          </a:blipFill>
        </p:spPr>
        <p:txBody>
          <a:bodyPr/>
          <a:lstStyle/>
          <a:p>
            <a:endParaRPr lang="en-US"/>
          </a:p>
        </p:txBody>
      </p:sp>
      <p:sp>
        <p:nvSpPr>
          <p:cNvPr id="6" name="Freeform 6"/>
          <p:cNvSpPr/>
          <p:nvPr/>
        </p:nvSpPr>
        <p:spPr>
          <a:xfrm>
            <a:off x="13443060" y="-193857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40000"/>
            </a:blip>
            <a:stretch>
              <a:fillRect/>
            </a:stretch>
          </a:blipFill>
        </p:spPr>
        <p:txBody>
          <a:bodyPr/>
          <a:lstStyle/>
          <a:p>
            <a:endParaRPr lang="en-US"/>
          </a:p>
        </p:txBody>
      </p:sp>
      <p:sp>
        <p:nvSpPr>
          <p:cNvPr id="7" name="Freeform 7"/>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9" name="TextBox 9"/>
          <p:cNvSpPr txBox="1"/>
          <p:nvPr/>
        </p:nvSpPr>
        <p:spPr>
          <a:xfrm>
            <a:off x="405464" y="5720687"/>
            <a:ext cx="7452453" cy="1429798"/>
          </a:xfrm>
          <a:prstGeom prst="rect">
            <a:avLst/>
          </a:prstGeom>
        </p:spPr>
        <p:txBody>
          <a:bodyPr lIns="0" tIns="0" rIns="0" bIns="0" rtlCol="0" anchor="t">
            <a:spAutoFit/>
          </a:bodyPr>
          <a:lstStyle/>
          <a:p>
            <a:pPr algn="ctr">
              <a:lnSpc>
                <a:spcPts val="5717"/>
              </a:lnSpc>
              <a:spcBef>
                <a:spcPct val="0"/>
              </a:spcBef>
            </a:pPr>
            <a:r>
              <a:rPr lang="en-US" sz="4083">
                <a:solidFill>
                  <a:srgbClr val="FBFBFB"/>
                </a:solidFill>
                <a:latin typeface="Tomorrow"/>
                <a:ea typeface="Tomorrow"/>
                <a:cs typeface="Tomorrow"/>
                <a:sym typeface="Tomorrow"/>
              </a:rPr>
              <a:t>XỬ LÝ ẢNH TRƯỚC ĐỂ CẢI THIỆN CHẤT LƯỢNG</a:t>
            </a:r>
          </a:p>
        </p:txBody>
      </p:sp>
      <p:sp>
        <p:nvSpPr>
          <p:cNvPr id="10" name="TextBox 10"/>
          <p:cNvSpPr txBox="1"/>
          <p:nvPr/>
        </p:nvSpPr>
        <p:spPr>
          <a:xfrm>
            <a:off x="10454580" y="5720687"/>
            <a:ext cx="7307958" cy="1429798"/>
          </a:xfrm>
          <a:prstGeom prst="rect">
            <a:avLst/>
          </a:prstGeom>
        </p:spPr>
        <p:txBody>
          <a:bodyPr lIns="0" tIns="0" rIns="0" bIns="0" rtlCol="0" anchor="t">
            <a:spAutoFit/>
          </a:bodyPr>
          <a:lstStyle/>
          <a:p>
            <a:pPr marL="0" lvl="0" indent="0" algn="ctr">
              <a:lnSpc>
                <a:spcPts val="5717"/>
              </a:lnSpc>
              <a:spcBef>
                <a:spcPct val="0"/>
              </a:spcBef>
            </a:pPr>
            <a:r>
              <a:rPr lang="en-US" sz="4083">
                <a:solidFill>
                  <a:srgbClr val="FBFBFB"/>
                </a:solidFill>
                <a:latin typeface="Tomorrow"/>
                <a:ea typeface="Tomorrow"/>
                <a:cs typeface="Tomorrow"/>
                <a:sym typeface="Tomorrow"/>
              </a:rPr>
              <a:t>SỬ DỤNG MÔ HÌNH NHẬN DIỆN KÍ TỰ MẠNH HƠN</a:t>
            </a:r>
          </a:p>
        </p:txBody>
      </p:sp>
      <p:sp>
        <p:nvSpPr>
          <p:cNvPr id="11" name="AutoShape 11"/>
          <p:cNvSpPr/>
          <p:nvPr/>
        </p:nvSpPr>
        <p:spPr>
          <a:xfrm flipV="1">
            <a:off x="6569995" y="3804872"/>
            <a:ext cx="1287922" cy="1287922"/>
          </a:xfrm>
          <a:prstGeom prst="line">
            <a:avLst/>
          </a:prstGeom>
          <a:ln w="38100" cap="flat">
            <a:solidFill>
              <a:srgbClr val="FFFFFF"/>
            </a:solidFill>
            <a:prstDash val="solid"/>
            <a:headEnd type="none" w="sm" len="sm"/>
            <a:tailEnd type="none" w="sm" len="sm"/>
          </a:ln>
        </p:spPr>
        <p:txBody>
          <a:bodyPr/>
          <a:lstStyle/>
          <a:p>
            <a:endParaRPr lang="en-US"/>
          </a:p>
        </p:txBody>
      </p:sp>
      <p:sp>
        <p:nvSpPr>
          <p:cNvPr id="12" name="AutoShape 12"/>
          <p:cNvSpPr/>
          <p:nvPr/>
        </p:nvSpPr>
        <p:spPr>
          <a:xfrm flipH="1" flipV="1">
            <a:off x="10454580" y="3818083"/>
            <a:ext cx="1263171" cy="1312205"/>
          </a:xfrm>
          <a:prstGeom prst="line">
            <a:avLst/>
          </a:prstGeom>
          <a:ln w="38100" cap="flat">
            <a:solidFill>
              <a:srgbClr val="FFFFFF"/>
            </a:solidFill>
            <a:prstDash val="solid"/>
            <a:headEnd type="none" w="sm" len="sm"/>
            <a:tailEnd type="none" w="sm" len="sm"/>
          </a:ln>
        </p:spPr>
        <p:txBody>
          <a:bodyPr/>
          <a:lstStyle/>
          <a:p>
            <a:endParaRPr lang="en-US"/>
          </a:p>
        </p:txBody>
      </p:sp>
      <p:sp>
        <p:nvSpPr>
          <p:cNvPr id="13" name="TextBox 13"/>
          <p:cNvSpPr txBox="1"/>
          <p:nvPr/>
        </p:nvSpPr>
        <p:spPr>
          <a:xfrm>
            <a:off x="6761712" y="2274545"/>
            <a:ext cx="4956039" cy="1321207"/>
          </a:xfrm>
          <a:prstGeom prst="rect">
            <a:avLst/>
          </a:prstGeom>
        </p:spPr>
        <p:txBody>
          <a:bodyPr lIns="0" tIns="0" rIns="0" bIns="0" rtlCol="0" anchor="t">
            <a:spAutoFit/>
          </a:bodyPr>
          <a:lstStyle/>
          <a:p>
            <a:pPr algn="l">
              <a:lnSpc>
                <a:spcPts val="10056"/>
              </a:lnSpc>
            </a:pPr>
            <a:r>
              <a:rPr lang="en-US" sz="9487">
                <a:solidFill>
                  <a:srgbClr val="FFFFFF"/>
                </a:solidFill>
                <a:latin typeface="Anton"/>
                <a:ea typeface="Anton"/>
                <a:cs typeface="Anton"/>
                <a:sym typeface="Anton"/>
              </a:rPr>
              <a:t>KHẮC PHỤC</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023995" y="3939722"/>
            <a:ext cx="3875673" cy="7329878"/>
          </a:xfrm>
          <a:custGeom>
            <a:avLst/>
            <a:gdLst/>
            <a:ahLst/>
            <a:cxnLst/>
            <a:rect l="l" t="t" r="r" b="b"/>
            <a:pathLst>
              <a:path w="3875673" h="7329878">
                <a:moveTo>
                  <a:pt x="0" y="0"/>
                </a:moveTo>
                <a:lnTo>
                  <a:pt x="3875674" y="0"/>
                </a:lnTo>
                <a:lnTo>
                  <a:pt x="3875674" y="7329878"/>
                </a:lnTo>
                <a:lnTo>
                  <a:pt x="0" y="7329878"/>
                </a:lnTo>
                <a:lnTo>
                  <a:pt x="0" y="0"/>
                </a:lnTo>
                <a:close/>
              </a:path>
            </a:pathLst>
          </a:custGeom>
          <a:blipFill>
            <a:blip r:embed="rId3">
              <a:alphaModFix amt="18000"/>
            </a:blip>
            <a:stretch>
              <a:fillRect/>
            </a:stretch>
          </a:blipFill>
        </p:spPr>
        <p:txBody>
          <a:bodyPr/>
          <a:lstStyle/>
          <a:p>
            <a:endParaRPr lang="en-US"/>
          </a:p>
        </p:txBody>
      </p:sp>
      <p:sp>
        <p:nvSpPr>
          <p:cNvPr id="4" name="Freeform 4"/>
          <p:cNvSpPr/>
          <p:nvPr/>
        </p:nvSpPr>
        <p:spPr>
          <a:xfrm>
            <a:off x="-3940086" y="681871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57000"/>
            </a:blip>
            <a:stretch>
              <a:fillRect/>
            </a:stretch>
          </a:blipFill>
        </p:spPr>
        <p:txBody>
          <a:bodyPr/>
          <a:lstStyle/>
          <a:p>
            <a:endParaRPr lang="en-US"/>
          </a:p>
        </p:txBody>
      </p:sp>
      <p:sp>
        <p:nvSpPr>
          <p:cNvPr id="5" name="Freeform 5"/>
          <p:cNvSpPr/>
          <p:nvPr/>
        </p:nvSpPr>
        <p:spPr>
          <a:xfrm>
            <a:off x="15054726" y="4173652"/>
            <a:ext cx="3875673" cy="7329878"/>
          </a:xfrm>
          <a:custGeom>
            <a:avLst/>
            <a:gdLst/>
            <a:ahLst/>
            <a:cxnLst/>
            <a:rect l="l" t="t" r="r" b="b"/>
            <a:pathLst>
              <a:path w="3875673" h="7329878">
                <a:moveTo>
                  <a:pt x="0" y="0"/>
                </a:moveTo>
                <a:lnTo>
                  <a:pt x="3875673" y="0"/>
                </a:lnTo>
                <a:lnTo>
                  <a:pt x="3875673" y="7329878"/>
                </a:lnTo>
                <a:lnTo>
                  <a:pt x="0" y="7329878"/>
                </a:lnTo>
                <a:lnTo>
                  <a:pt x="0" y="0"/>
                </a:lnTo>
                <a:close/>
              </a:path>
            </a:pathLst>
          </a:custGeom>
          <a:blipFill>
            <a:blip r:embed="rId3">
              <a:alphaModFix amt="18000"/>
            </a:blip>
            <a:stretch>
              <a:fillRect/>
            </a:stretch>
          </a:blipFill>
        </p:spPr>
        <p:txBody>
          <a:bodyPr/>
          <a:lstStyle/>
          <a:p>
            <a:endParaRPr lang="en-US"/>
          </a:p>
        </p:txBody>
      </p:sp>
      <p:sp>
        <p:nvSpPr>
          <p:cNvPr id="6" name="Freeform 6"/>
          <p:cNvSpPr/>
          <p:nvPr/>
        </p:nvSpPr>
        <p:spPr>
          <a:xfrm>
            <a:off x="13443060" y="-193857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40000"/>
            </a:blip>
            <a:stretch>
              <a:fillRect/>
            </a:stretch>
          </a:blipFill>
        </p:spPr>
        <p:txBody>
          <a:bodyPr/>
          <a:lstStyle/>
          <a:p>
            <a:endParaRPr lang="en-US"/>
          </a:p>
        </p:txBody>
      </p:sp>
      <p:sp>
        <p:nvSpPr>
          <p:cNvPr id="7" name="Freeform 7"/>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028700" y="5653735"/>
            <a:ext cx="6995667" cy="3554643"/>
          </a:xfrm>
          <a:custGeom>
            <a:avLst/>
            <a:gdLst/>
            <a:ahLst/>
            <a:cxnLst/>
            <a:rect l="l" t="t" r="r" b="b"/>
            <a:pathLst>
              <a:path w="6995667" h="3554643">
                <a:moveTo>
                  <a:pt x="0" y="0"/>
                </a:moveTo>
                <a:lnTo>
                  <a:pt x="6995667" y="0"/>
                </a:lnTo>
                <a:lnTo>
                  <a:pt x="6995667" y="3554643"/>
                </a:lnTo>
                <a:lnTo>
                  <a:pt x="0" y="3554643"/>
                </a:lnTo>
                <a:lnTo>
                  <a:pt x="0" y="0"/>
                </a:lnTo>
                <a:close/>
              </a:path>
            </a:pathLst>
          </a:custGeom>
          <a:blipFill>
            <a:blip r:embed="rId7"/>
            <a:stretch>
              <a:fillRect/>
            </a:stretch>
          </a:blipFill>
        </p:spPr>
        <p:txBody>
          <a:bodyPr/>
          <a:lstStyle/>
          <a:p>
            <a:endParaRPr lang="en-US"/>
          </a:p>
        </p:txBody>
      </p:sp>
      <p:sp>
        <p:nvSpPr>
          <p:cNvPr id="9" name="TextBox 9"/>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0" name="TextBox 10"/>
          <p:cNvSpPr txBox="1"/>
          <p:nvPr/>
        </p:nvSpPr>
        <p:spPr>
          <a:xfrm>
            <a:off x="4668010" y="1449680"/>
            <a:ext cx="8784575" cy="1679575"/>
          </a:xfrm>
          <a:prstGeom prst="rect">
            <a:avLst/>
          </a:prstGeom>
        </p:spPr>
        <p:txBody>
          <a:bodyPr lIns="0" tIns="0" rIns="0" bIns="0" rtlCol="0" anchor="t">
            <a:spAutoFit/>
          </a:bodyPr>
          <a:lstStyle/>
          <a:p>
            <a:pPr algn="ctr">
              <a:lnSpc>
                <a:spcPts val="6739"/>
              </a:lnSpc>
              <a:spcBef>
                <a:spcPct val="0"/>
              </a:spcBef>
            </a:pPr>
            <a:r>
              <a:rPr lang="en-US" sz="4813">
                <a:solidFill>
                  <a:srgbClr val="FBFBFB"/>
                </a:solidFill>
                <a:latin typeface="Tomorrow"/>
                <a:ea typeface="Tomorrow"/>
                <a:cs typeface="Tomorrow"/>
                <a:sym typeface="Tomorrow"/>
              </a:rPr>
              <a:t>XỬ LÝ ẢNH TRƯỚC ĐỂ CẢI THIỆN CHẤT LƯỢNG</a:t>
            </a:r>
          </a:p>
        </p:txBody>
      </p:sp>
      <p:sp>
        <p:nvSpPr>
          <p:cNvPr id="11" name="TextBox 11"/>
          <p:cNvSpPr txBox="1"/>
          <p:nvPr/>
        </p:nvSpPr>
        <p:spPr>
          <a:xfrm>
            <a:off x="1253966" y="3398040"/>
            <a:ext cx="10354822" cy="873814"/>
          </a:xfrm>
          <a:prstGeom prst="rect">
            <a:avLst/>
          </a:prstGeom>
        </p:spPr>
        <p:txBody>
          <a:bodyPr lIns="0" tIns="0" rIns="0" bIns="0" rtlCol="0" anchor="t">
            <a:spAutoFit/>
          </a:bodyPr>
          <a:lstStyle/>
          <a:p>
            <a:pPr algn="ctr">
              <a:lnSpc>
                <a:spcPts val="7472"/>
              </a:lnSpc>
              <a:spcBef>
                <a:spcPct val="0"/>
              </a:spcBef>
            </a:pPr>
            <a:r>
              <a:rPr lang="en-US" sz="4448">
                <a:solidFill>
                  <a:srgbClr val="FFFFFF"/>
                </a:solidFill>
                <a:latin typeface="Tomorrow"/>
                <a:ea typeface="Tomorrow"/>
                <a:cs typeface="Tomorrow"/>
                <a:sym typeface="Tomorrow"/>
              </a:rPr>
              <a:t>Khôi phục  hình ảnh (Image Storation):</a:t>
            </a:r>
          </a:p>
        </p:txBody>
      </p:sp>
      <p:sp>
        <p:nvSpPr>
          <p:cNvPr id="12" name="TextBox 12"/>
          <p:cNvSpPr txBox="1"/>
          <p:nvPr/>
        </p:nvSpPr>
        <p:spPr>
          <a:xfrm>
            <a:off x="1995762" y="4567129"/>
            <a:ext cx="6487067" cy="753433"/>
          </a:xfrm>
          <a:prstGeom prst="rect">
            <a:avLst/>
          </a:prstGeom>
        </p:spPr>
        <p:txBody>
          <a:bodyPr lIns="0" tIns="0" rIns="0" bIns="0" rtlCol="0" anchor="t">
            <a:spAutoFit/>
          </a:bodyPr>
          <a:lstStyle/>
          <a:p>
            <a:pPr marL="827638" lvl="1" indent="-413819" algn="ctr">
              <a:lnSpc>
                <a:spcPts val="6440"/>
              </a:lnSpc>
              <a:spcBef>
                <a:spcPct val="0"/>
              </a:spcBef>
              <a:buFont typeface="Arial"/>
              <a:buChar char="•"/>
            </a:pPr>
            <a:r>
              <a:rPr lang="en-US" sz="3833">
                <a:solidFill>
                  <a:srgbClr val="FFFFFF"/>
                </a:solidFill>
                <a:latin typeface="Tomorrow"/>
                <a:ea typeface="Tomorrow"/>
                <a:cs typeface="Tomorrow"/>
                <a:sym typeface="Tomorrow"/>
              </a:rPr>
              <a:t>Làm  rõ nét (Deblurring):</a:t>
            </a:r>
          </a:p>
        </p:txBody>
      </p:sp>
      <p:sp>
        <p:nvSpPr>
          <p:cNvPr id="13" name="TextBox 13"/>
          <p:cNvSpPr txBox="1"/>
          <p:nvPr/>
        </p:nvSpPr>
        <p:spPr>
          <a:xfrm>
            <a:off x="8706774" y="5762809"/>
            <a:ext cx="8808657" cy="3193619"/>
          </a:xfrm>
          <a:prstGeom prst="rect">
            <a:avLst/>
          </a:prstGeom>
        </p:spPr>
        <p:txBody>
          <a:bodyPr lIns="0" tIns="0" rIns="0" bIns="0" rtlCol="0" anchor="t">
            <a:spAutoFit/>
          </a:bodyPr>
          <a:lstStyle/>
          <a:p>
            <a:pPr algn="ctr">
              <a:lnSpc>
                <a:spcPts val="5174"/>
              </a:lnSpc>
            </a:pPr>
            <a:r>
              <a:rPr lang="en-US" sz="3079">
                <a:solidFill>
                  <a:srgbClr val="FFFFFF"/>
                </a:solidFill>
                <a:latin typeface="Tomorrow"/>
                <a:ea typeface="Tomorrow"/>
                <a:cs typeface="Tomorrow"/>
                <a:sym typeface="Tomorrow"/>
              </a:rPr>
              <a:t>Có nhiều phương pháp (mô hình có sẵn) để làm rõ nét hình ảnh đầu vào chẳng hạn: bộ lọc Wiener, Blind Deblurring (DeblurGAN hoặc MPRNet).</a:t>
            </a:r>
          </a:p>
          <a:p>
            <a:pPr algn="ctr">
              <a:lnSpc>
                <a:spcPts val="5174"/>
              </a:lnSpc>
              <a:spcBef>
                <a:spcPct val="0"/>
              </a:spcBef>
            </a:pPr>
            <a:endParaRPr lang="en-US" sz="3079">
              <a:solidFill>
                <a:srgbClr val="FFFFFF"/>
              </a:solidFill>
              <a:latin typeface="Tomorrow"/>
              <a:ea typeface="Tomorrow"/>
              <a:cs typeface="Tomorrow"/>
              <a:sym typeface="Tomorrow"/>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n-US"/>
          </a:p>
        </p:txBody>
      </p:sp>
      <p:sp>
        <p:nvSpPr>
          <p:cNvPr id="3" name="Freeform 3"/>
          <p:cNvSpPr/>
          <p:nvPr/>
        </p:nvSpPr>
        <p:spPr>
          <a:xfrm>
            <a:off x="1028700" y="1020334"/>
            <a:ext cx="639926" cy="768471"/>
          </a:xfrm>
          <a:custGeom>
            <a:avLst/>
            <a:gdLst/>
            <a:ahLst/>
            <a:cxnLst/>
            <a:rect l="l" t="t" r="r" b="b"/>
            <a:pathLst>
              <a:path w="639926" h="768471">
                <a:moveTo>
                  <a:pt x="0" y="0"/>
                </a:moveTo>
                <a:lnTo>
                  <a:pt x="639926" y="0"/>
                </a:lnTo>
                <a:lnTo>
                  <a:pt x="639926" y="768470"/>
                </a:lnTo>
                <a:lnTo>
                  <a:pt x="0" y="7684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69412" y="3346097"/>
            <a:ext cx="4645950" cy="4645950"/>
          </a:xfrm>
          <a:custGeom>
            <a:avLst/>
            <a:gdLst/>
            <a:ahLst/>
            <a:cxnLst/>
            <a:rect l="l" t="t" r="r" b="b"/>
            <a:pathLst>
              <a:path w="4645950" h="4645950">
                <a:moveTo>
                  <a:pt x="0" y="0"/>
                </a:moveTo>
                <a:lnTo>
                  <a:pt x="4645951" y="0"/>
                </a:lnTo>
                <a:lnTo>
                  <a:pt x="4645951" y="4645951"/>
                </a:lnTo>
                <a:lnTo>
                  <a:pt x="0" y="4645951"/>
                </a:lnTo>
                <a:lnTo>
                  <a:pt x="0" y="0"/>
                </a:lnTo>
                <a:close/>
              </a:path>
            </a:pathLst>
          </a:custGeom>
          <a:blipFill>
            <a:blip r:embed="rId5">
              <a:alphaModFix amt="21999"/>
            </a:blip>
            <a:stretch>
              <a:fillRect/>
            </a:stretch>
          </a:blipFill>
        </p:spPr>
        <p:txBody>
          <a:bodyPr/>
          <a:lstStyle/>
          <a:p>
            <a:endParaRPr lang="en-US"/>
          </a:p>
        </p:txBody>
      </p:sp>
      <p:sp>
        <p:nvSpPr>
          <p:cNvPr id="5" name="Freeform 5"/>
          <p:cNvSpPr/>
          <p:nvPr/>
        </p:nvSpPr>
        <p:spPr>
          <a:xfrm>
            <a:off x="6821025" y="3346097"/>
            <a:ext cx="4645950" cy="4645950"/>
          </a:xfrm>
          <a:custGeom>
            <a:avLst/>
            <a:gdLst/>
            <a:ahLst/>
            <a:cxnLst/>
            <a:rect l="l" t="t" r="r" b="b"/>
            <a:pathLst>
              <a:path w="4645950" h="4645950">
                <a:moveTo>
                  <a:pt x="0" y="0"/>
                </a:moveTo>
                <a:lnTo>
                  <a:pt x="4645950" y="0"/>
                </a:lnTo>
                <a:lnTo>
                  <a:pt x="4645950" y="4645951"/>
                </a:lnTo>
                <a:lnTo>
                  <a:pt x="0" y="4645951"/>
                </a:lnTo>
                <a:lnTo>
                  <a:pt x="0" y="0"/>
                </a:lnTo>
                <a:close/>
              </a:path>
            </a:pathLst>
          </a:custGeom>
          <a:blipFill>
            <a:blip r:embed="rId5">
              <a:alphaModFix amt="21999"/>
            </a:blip>
            <a:stretch>
              <a:fillRect/>
            </a:stretch>
          </a:blipFill>
        </p:spPr>
        <p:txBody>
          <a:bodyPr/>
          <a:lstStyle/>
          <a:p>
            <a:endParaRPr lang="en-US"/>
          </a:p>
        </p:txBody>
      </p:sp>
      <p:grpSp>
        <p:nvGrpSpPr>
          <p:cNvPr id="6" name="Group 6"/>
          <p:cNvGrpSpPr/>
          <p:nvPr/>
        </p:nvGrpSpPr>
        <p:grpSpPr>
          <a:xfrm>
            <a:off x="7631362" y="4037557"/>
            <a:ext cx="3189986" cy="318998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36705" r="-36705"/>
              </a:stretch>
            </a:blipFill>
          </p:spPr>
          <p:txBody>
            <a:bodyPr/>
            <a:lstStyle/>
            <a:p>
              <a:endParaRPr lang="en-US"/>
            </a:p>
          </p:txBody>
        </p:sp>
      </p:grpSp>
      <p:sp>
        <p:nvSpPr>
          <p:cNvPr id="8" name="Freeform 8"/>
          <p:cNvSpPr/>
          <p:nvPr/>
        </p:nvSpPr>
        <p:spPr>
          <a:xfrm>
            <a:off x="12279374" y="-2029641"/>
            <a:ext cx="10974678" cy="9369631"/>
          </a:xfrm>
          <a:custGeom>
            <a:avLst/>
            <a:gdLst/>
            <a:ahLst/>
            <a:cxnLst/>
            <a:rect l="l" t="t" r="r" b="b"/>
            <a:pathLst>
              <a:path w="10974678" h="9369631">
                <a:moveTo>
                  <a:pt x="0" y="0"/>
                </a:moveTo>
                <a:lnTo>
                  <a:pt x="10974678" y="0"/>
                </a:lnTo>
                <a:lnTo>
                  <a:pt x="10974678" y="9369632"/>
                </a:lnTo>
                <a:lnTo>
                  <a:pt x="0" y="9369632"/>
                </a:lnTo>
                <a:lnTo>
                  <a:pt x="0" y="0"/>
                </a:lnTo>
                <a:close/>
              </a:path>
            </a:pathLst>
          </a:custGeom>
          <a:blipFill>
            <a:blip r:embed="rId7">
              <a:alphaModFix amt="61000"/>
            </a:blip>
            <a:stretch>
              <a:fillRect/>
            </a:stretch>
          </a:blipFill>
        </p:spPr>
        <p:txBody>
          <a:bodyPr/>
          <a:lstStyle/>
          <a:p>
            <a:endParaRPr lang="en-US"/>
          </a:p>
        </p:txBody>
      </p:sp>
      <p:sp>
        <p:nvSpPr>
          <p:cNvPr id="9" name="TextBox 9"/>
          <p:cNvSpPr txBox="1"/>
          <p:nvPr/>
        </p:nvSpPr>
        <p:spPr>
          <a:xfrm>
            <a:off x="3747894" y="1933134"/>
            <a:ext cx="10792212" cy="1316259"/>
          </a:xfrm>
          <a:prstGeom prst="rect">
            <a:avLst/>
          </a:prstGeom>
        </p:spPr>
        <p:txBody>
          <a:bodyPr lIns="0" tIns="0" rIns="0" bIns="0" rtlCol="0" anchor="t">
            <a:spAutoFit/>
          </a:bodyPr>
          <a:lstStyle/>
          <a:p>
            <a:pPr algn="ctr">
              <a:lnSpc>
                <a:spcPts val="10056"/>
              </a:lnSpc>
            </a:pPr>
            <a:r>
              <a:rPr lang="en-US" sz="9487">
                <a:solidFill>
                  <a:srgbClr val="FFFFFF"/>
                </a:solidFill>
                <a:latin typeface="Anton"/>
                <a:ea typeface="Anton"/>
                <a:cs typeface="Anton"/>
                <a:sym typeface="Anton"/>
              </a:rPr>
              <a:t>ỨNG DỤNG THỰC TIỄN</a:t>
            </a:r>
          </a:p>
        </p:txBody>
      </p:sp>
      <p:sp>
        <p:nvSpPr>
          <p:cNvPr id="10" name="TextBox 10"/>
          <p:cNvSpPr txBox="1"/>
          <p:nvPr/>
        </p:nvSpPr>
        <p:spPr>
          <a:xfrm>
            <a:off x="1925788" y="1122689"/>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grpSp>
        <p:nvGrpSpPr>
          <p:cNvPr id="11" name="Group 11"/>
          <p:cNvGrpSpPr/>
          <p:nvPr/>
        </p:nvGrpSpPr>
        <p:grpSpPr>
          <a:xfrm>
            <a:off x="2187752" y="3963858"/>
            <a:ext cx="3263684" cy="326368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1522" t="-1108" r="-33241"/>
              </a:stretch>
            </a:blipFill>
          </p:spPr>
          <p:txBody>
            <a:bodyPr/>
            <a:lstStyle/>
            <a:p>
              <a:endParaRPr lang="en-US"/>
            </a:p>
          </p:txBody>
        </p:sp>
      </p:grpSp>
      <p:sp>
        <p:nvSpPr>
          <p:cNvPr id="13" name="Freeform 13"/>
          <p:cNvSpPr/>
          <p:nvPr/>
        </p:nvSpPr>
        <p:spPr>
          <a:xfrm>
            <a:off x="12171825" y="3346097"/>
            <a:ext cx="4645950" cy="4645950"/>
          </a:xfrm>
          <a:custGeom>
            <a:avLst/>
            <a:gdLst/>
            <a:ahLst/>
            <a:cxnLst/>
            <a:rect l="l" t="t" r="r" b="b"/>
            <a:pathLst>
              <a:path w="4645950" h="4645950">
                <a:moveTo>
                  <a:pt x="0" y="0"/>
                </a:moveTo>
                <a:lnTo>
                  <a:pt x="4645951" y="0"/>
                </a:lnTo>
                <a:lnTo>
                  <a:pt x="4645951" y="4645951"/>
                </a:lnTo>
                <a:lnTo>
                  <a:pt x="0" y="4645951"/>
                </a:lnTo>
                <a:lnTo>
                  <a:pt x="0" y="0"/>
                </a:lnTo>
                <a:close/>
              </a:path>
            </a:pathLst>
          </a:custGeom>
          <a:blipFill>
            <a:blip r:embed="rId5">
              <a:alphaModFix amt="21999"/>
            </a:blip>
            <a:stretch>
              <a:fillRect/>
            </a:stretch>
          </a:blipFill>
        </p:spPr>
        <p:txBody>
          <a:bodyPr/>
          <a:lstStyle/>
          <a:p>
            <a:endParaRPr lang="en-US"/>
          </a:p>
        </p:txBody>
      </p:sp>
      <p:grpSp>
        <p:nvGrpSpPr>
          <p:cNvPr id="14" name="Group 14"/>
          <p:cNvGrpSpPr/>
          <p:nvPr/>
        </p:nvGrpSpPr>
        <p:grpSpPr>
          <a:xfrm>
            <a:off x="12915673" y="3978677"/>
            <a:ext cx="3248866" cy="324886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33526" t="-7539" r="-27883"/>
              </a:stretch>
            </a:blipFill>
          </p:spPr>
          <p:txBody>
            <a:bodyPr/>
            <a:lstStyle/>
            <a:p>
              <a:endParaRPr lang="en-US"/>
            </a:p>
          </p:txBody>
        </p:sp>
      </p:grpSp>
      <p:sp>
        <p:nvSpPr>
          <p:cNvPr id="16" name="TextBox 16"/>
          <p:cNvSpPr txBox="1"/>
          <p:nvPr/>
        </p:nvSpPr>
        <p:spPr>
          <a:xfrm>
            <a:off x="1393477" y="8505862"/>
            <a:ext cx="4708835" cy="1074197"/>
          </a:xfrm>
          <a:prstGeom prst="rect">
            <a:avLst/>
          </a:prstGeom>
        </p:spPr>
        <p:txBody>
          <a:bodyPr lIns="0" tIns="0" rIns="0" bIns="0" rtlCol="0" anchor="t">
            <a:spAutoFit/>
          </a:bodyPr>
          <a:lstStyle/>
          <a:p>
            <a:pPr algn="ctr">
              <a:lnSpc>
                <a:spcPts val="4317"/>
              </a:lnSpc>
              <a:spcBef>
                <a:spcPct val="0"/>
              </a:spcBef>
            </a:pPr>
            <a:r>
              <a:rPr lang="en-US" sz="3083">
                <a:solidFill>
                  <a:srgbClr val="10D3F9"/>
                </a:solidFill>
                <a:latin typeface="Tomorrow"/>
                <a:ea typeface="Tomorrow"/>
                <a:cs typeface="Tomorrow"/>
                <a:sym typeface="Tomorrow"/>
              </a:rPr>
              <a:t>HỆ THỐNG  THU PHÍ TỰ ĐỘNG</a:t>
            </a:r>
          </a:p>
        </p:txBody>
      </p:sp>
      <p:sp>
        <p:nvSpPr>
          <p:cNvPr id="17" name="TextBox 17"/>
          <p:cNvSpPr txBox="1"/>
          <p:nvPr/>
        </p:nvSpPr>
        <p:spPr>
          <a:xfrm>
            <a:off x="12452768" y="8478128"/>
            <a:ext cx="4084064" cy="1074197"/>
          </a:xfrm>
          <a:prstGeom prst="rect">
            <a:avLst/>
          </a:prstGeom>
        </p:spPr>
        <p:txBody>
          <a:bodyPr lIns="0" tIns="0" rIns="0" bIns="0" rtlCol="0" anchor="t">
            <a:spAutoFit/>
          </a:bodyPr>
          <a:lstStyle/>
          <a:p>
            <a:pPr algn="ctr">
              <a:lnSpc>
                <a:spcPts val="4317"/>
              </a:lnSpc>
              <a:spcBef>
                <a:spcPct val="0"/>
              </a:spcBef>
            </a:pPr>
            <a:r>
              <a:rPr lang="en-US" sz="3083">
                <a:solidFill>
                  <a:srgbClr val="10D3F9"/>
                </a:solidFill>
                <a:latin typeface="Tomorrow"/>
                <a:ea typeface="Tomorrow"/>
                <a:cs typeface="Tomorrow"/>
                <a:sym typeface="Tomorrow"/>
              </a:rPr>
              <a:t>LÀN THU PHÍ TỰ ĐỘNG</a:t>
            </a:r>
          </a:p>
        </p:txBody>
      </p:sp>
      <p:sp>
        <p:nvSpPr>
          <p:cNvPr id="18" name="TextBox 18"/>
          <p:cNvSpPr txBox="1"/>
          <p:nvPr/>
        </p:nvSpPr>
        <p:spPr>
          <a:xfrm>
            <a:off x="7391963" y="8478128"/>
            <a:ext cx="3771154" cy="1074197"/>
          </a:xfrm>
          <a:prstGeom prst="rect">
            <a:avLst/>
          </a:prstGeom>
        </p:spPr>
        <p:txBody>
          <a:bodyPr lIns="0" tIns="0" rIns="0" bIns="0" rtlCol="0" anchor="t">
            <a:spAutoFit/>
          </a:bodyPr>
          <a:lstStyle/>
          <a:p>
            <a:pPr algn="ctr">
              <a:lnSpc>
                <a:spcPts val="4317"/>
              </a:lnSpc>
            </a:pPr>
            <a:r>
              <a:rPr lang="en-US" sz="3083">
                <a:solidFill>
                  <a:srgbClr val="10D3F9"/>
                </a:solidFill>
                <a:latin typeface="Tomorrow"/>
                <a:ea typeface="Tomorrow"/>
                <a:cs typeface="Tomorrow"/>
                <a:sym typeface="Tomorrow"/>
              </a:rPr>
              <a:t>CAMERA GIÁM SÁT</a:t>
            </a:r>
          </a:p>
          <a:p>
            <a:pPr algn="ctr">
              <a:lnSpc>
                <a:spcPts val="4317"/>
              </a:lnSpc>
              <a:spcBef>
                <a:spcPct val="0"/>
              </a:spcBef>
            </a:pPr>
            <a:r>
              <a:rPr lang="en-US" sz="3083">
                <a:solidFill>
                  <a:srgbClr val="10D3F9"/>
                </a:solidFill>
                <a:latin typeface="Tomorrow"/>
                <a:ea typeface="Tomorrow"/>
                <a:cs typeface="Tomorrow"/>
                <a:sym typeface="Tomorrow"/>
              </a:rPr>
              <a:t>GIAO THÔNG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023995" y="3939722"/>
            <a:ext cx="3875673" cy="7329878"/>
          </a:xfrm>
          <a:custGeom>
            <a:avLst/>
            <a:gdLst/>
            <a:ahLst/>
            <a:cxnLst/>
            <a:rect l="l" t="t" r="r" b="b"/>
            <a:pathLst>
              <a:path w="3875673" h="7329878">
                <a:moveTo>
                  <a:pt x="0" y="0"/>
                </a:moveTo>
                <a:lnTo>
                  <a:pt x="3875674" y="0"/>
                </a:lnTo>
                <a:lnTo>
                  <a:pt x="3875674" y="7329878"/>
                </a:lnTo>
                <a:lnTo>
                  <a:pt x="0" y="7329878"/>
                </a:lnTo>
                <a:lnTo>
                  <a:pt x="0" y="0"/>
                </a:lnTo>
                <a:close/>
              </a:path>
            </a:pathLst>
          </a:custGeom>
          <a:blipFill>
            <a:blip r:embed="rId3">
              <a:alphaModFix amt="18000"/>
            </a:blip>
            <a:stretch>
              <a:fillRect/>
            </a:stretch>
          </a:blipFill>
        </p:spPr>
        <p:txBody>
          <a:bodyPr/>
          <a:lstStyle/>
          <a:p>
            <a:endParaRPr lang="en-US"/>
          </a:p>
        </p:txBody>
      </p:sp>
      <p:sp>
        <p:nvSpPr>
          <p:cNvPr id="4" name="Freeform 4"/>
          <p:cNvSpPr/>
          <p:nvPr/>
        </p:nvSpPr>
        <p:spPr>
          <a:xfrm>
            <a:off x="-3940086" y="681871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57000"/>
            </a:blip>
            <a:stretch>
              <a:fillRect/>
            </a:stretch>
          </a:blipFill>
        </p:spPr>
        <p:txBody>
          <a:bodyPr/>
          <a:lstStyle/>
          <a:p>
            <a:endParaRPr lang="en-US"/>
          </a:p>
        </p:txBody>
      </p:sp>
      <p:sp>
        <p:nvSpPr>
          <p:cNvPr id="5" name="Freeform 5"/>
          <p:cNvSpPr/>
          <p:nvPr/>
        </p:nvSpPr>
        <p:spPr>
          <a:xfrm>
            <a:off x="15054726" y="4173652"/>
            <a:ext cx="3875673" cy="7329878"/>
          </a:xfrm>
          <a:custGeom>
            <a:avLst/>
            <a:gdLst/>
            <a:ahLst/>
            <a:cxnLst/>
            <a:rect l="l" t="t" r="r" b="b"/>
            <a:pathLst>
              <a:path w="3875673" h="7329878">
                <a:moveTo>
                  <a:pt x="0" y="0"/>
                </a:moveTo>
                <a:lnTo>
                  <a:pt x="3875673" y="0"/>
                </a:lnTo>
                <a:lnTo>
                  <a:pt x="3875673" y="7329878"/>
                </a:lnTo>
                <a:lnTo>
                  <a:pt x="0" y="7329878"/>
                </a:lnTo>
                <a:lnTo>
                  <a:pt x="0" y="0"/>
                </a:lnTo>
                <a:close/>
              </a:path>
            </a:pathLst>
          </a:custGeom>
          <a:blipFill>
            <a:blip r:embed="rId3">
              <a:alphaModFix amt="18000"/>
            </a:blip>
            <a:stretch>
              <a:fillRect/>
            </a:stretch>
          </a:blipFill>
        </p:spPr>
        <p:txBody>
          <a:bodyPr/>
          <a:lstStyle/>
          <a:p>
            <a:endParaRPr lang="en-US"/>
          </a:p>
        </p:txBody>
      </p:sp>
      <p:sp>
        <p:nvSpPr>
          <p:cNvPr id="6" name="Freeform 6"/>
          <p:cNvSpPr/>
          <p:nvPr/>
        </p:nvSpPr>
        <p:spPr>
          <a:xfrm>
            <a:off x="13443060" y="-193857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40000"/>
            </a:blip>
            <a:stretch>
              <a:fillRect/>
            </a:stretch>
          </a:blipFill>
        </p:spPr>
        <p:txBody>
          <a:bodyPr/>
          <a:lstStyle/>
          <a:p>
            <a:endParaRPr lang="en-US"/>
          </a:p>
        </p:txBody>
      </p:sp>
      <p:sp>
        <p:nvSpPr>
          <p:cNvPr id="7" name="Freeform 7"/>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388774" y="5619750"/>
            <a:ext cx="6739319" cy="3664939"/>
          </a:xfrm>
          <a:custGeom>
            <a:avLst/>
            <a:gdLst/>
            <a:ahLst/>
            <a:cxnLst/>
            <a:rect l="l" t="t" r="r" b="b"/>
            <a:pathLst>
              <a:path w="6739319" h="3664939">
                <a:moveTo>
                  <a:pt x="0" y="0"/>
                </a:moveTo>
                <a:lnTo>
                  <a:pt x="6739319" y="0"/>
                </a:lnTo>
                <a:lnTo>
                  <a:pt x="6739319" y="3664939"/>
                </a:lnTo>
                <a:lnTo>
                  <a:pt x="0" y="3664939"/>
                </a:lnTo>
                <a:lnTo>
                  <a:pt x="0" y="0"/>
                </a:lnTo>
                <a:close/>
              </a:path>
            </a:pathLst>
          </a:custGeom>
          <a:blipFill>
            <a:blip r:embed="rId7"/>
            <a:stretch>
              <a:fillRect/>
            </a:stretch>
          </a:blipFill>
        </p:spPr>
        <p:txBody>
          <a:bodyPr/>
          <a:lstStyle/>
          <a:p>
            <a:endParaRPr lang="en-US"/>
          </a:p>
        </p:txBody>
      </p:sp>
      <p:sp>
        <p:nvSpPr>
          <p:cNvPr id="9" name="TextBox 9"/>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0" name="TextBox 10"/>
          <p:cNvSpPr txBox="1"/>
          <p:nvPr/>
        </p:nvSpPr>
        <p:spPr>
          <a:xfrm>
            <a:off x="4658485" y="1449680"/>
            <a:ext cx="8784575" cy="1679575"/>
          </a:xfrm>
          <a:prstGeom prst="rect">
            <a:avLst/>
          </a:prstGeom>
        </p:spPr>
        <p:txBody>
          <a:bodyPr lIns="0" tIns="0" rIns="0" bIns="0" rtlCol="0" anchor="t">
            <a:spAutoFit/>
          </a:bodyPr>
          <a:lstStyle/>
          <a:p>
            <a:pPr algn="ctr">
              <a:lnSpc>
                <a:spcPts val="6739"/>
              </a:lnSpc>
              <a:spcBef>
                <a:spcPct val="0"/>
              </a:spcBef>
            </a:pPr>
            <a:r>
              <a:rPr lang="en-US" sz="4813">
                <a:solidFill>
                  <a:srgbClr val="FBFBFB"/>
                </a:solidFill>
                <a:latin typeface="Tomorrow"/>
                <a:ea typeface="Tomorrow"/>
                <a:cs typeface="Tomorrow"/>
                <a:sym typeface="Tomorrow"/>
              </a:rPr>
              <a:t>XỬ LÝ ẢNH TRƯỚC ĐỂ CẢI THIỆN CHẤT LƯỢNG</a:t>
            </a:r>
          </a:p>
        </p:txBody>
      </p:sp>
      <p:sp>
        <p:nvSpPr>
          <p:cNvPr id="11" name="TextBox 11"/>
          <p:cNvSpPr txBox="1"/>
          <p:nvPr/>
        </p:nvSpPr>
        <p:spPr>
          <a:xfrm>
            <a:off x="1253966" y="3398040"/>
            <a:ext cx="10354822" cy="873814"/>
          </a:xfrm>
          <a:prstGeom prst="rect">
            <a:avLst/>
          </a:prstGeom>
        </p:spPr>
        <p:txBody>
          <a:bodyPr lIns="0" tIns="0" rIns="0" bIns="0" rtlCol="0" anchor="t">
            <a:spAutoFit/>
          </a:bodyPr>
          <a:lstStyle/>
          <a:p>
            <a:pPr algn="ctr">
              <a:lnSpc>
                <a:spcPts val="7472"/>
              </a:lnSpc>
              <a:spcBef>
                <a:spcPct val="0"/>
              </a:spcBef>
            </a:pPr>
            <a:r>
              <a:rPr lang="en-US" sz="4448">
                <a:solidFill>
                  <a:srgbClr val="FFFFFF"/>
                </a:solidFill>
                <a:latin typeface="Tomorrow"/>
                <a:ea typeface="Tomorrow"/>
                <a:cs typeface="Tomorrow"/>
                <a:sym typeface="Tomorrow"/>
              </a:rPr>
              <a:t>Khôi phục  hình ảnh (Image Storation):</a:t>
            </a:r>
          </a:p>
        </p:txBody>
      </p:sp>
      <p:sp>
        <p:nvSpPr>
          <p:cNvPr id="12" name="TextBox 12"/>
          <p:cNvSpPr txBox="1"/>
          <p:nvPr/>
        </p:nvSpPr>
        <p:spPr>
          <a:xfrm>
            <a:off x="1039968" y="4386586"/>
            <a:ext cx="6487067" cy="756914"/>
          </a:xfrm>
          <a:prstGeom prst="rect">
            <a:avLst/>
          </a:prstGeom>
        </p:spPr>
        <p:txBody>
          <a:bodyPr lIns="0" tIns="0" rIns="0" bIns="0" rtlCol="0" anchor="t">
            <a:spAutoFit/>
          </a:bodyPr>
          <a:lstStyle/>
          <a:p>
            <a:pPr marL="827639" lvl="1" indent="-413820" algn="l">
              <a:lnSpc>
                <a:spcPts val="6440"/>
              </a:lnSpc>
              <a:spcBef>
                <a:spcPct val="0"/>
              </a:spcBef>
              <a:buFont typeface="Arial"/>
              <a:buChar char="•"/>
            </a:pPr>
            <a:r>
              <a:rPr lang="en-US" sz="3833">
                <a:solidFill>
                  <a:srgbClr val="FFFFFF"/>
                </a:solidFill>
                <a:latin typeface="Tomorrow"/>
                <a:ea typeface="Tomorrow"/>
                <a:cs typeface="Tomorrow"/>
                <a:sym typeface="Tomorrow"/>
              </a:rPr>
              <a:t>Loại bỏ Noise(Denoise):</a:t>
            </a:r>
          </a:p>
        </p:txBody>
      </p:sp>
      <p:sp>
        <p:nvSpPr>
          <p:cNvPr id="13" name="TextBox 13"/>
          <p:cNvSpPr txBox="1"/>
          <p:nvPr/>
        </p:nvSpPr>
        <p:spPr>
          <a:xfrm>
            <a:off x="7128093" y="5476875"/>
            <a:ext cx="10896079" cy="3841319"/>
          </a:xfrm>
          <a:prstGeom prst="rect">
            <a:avLst/>
          </a:prstGeom>
        </p:spPr>
        <p:txBody>
          <a:bodyPr lIns="0" tIns="0" rIns="0" bIns="0" rtlCol="0" anchor="t">
            <a:spAutoFit/>
          </a:bodyPr>
          <a:lstStyle/>
          <a:p>
            <a:pPr marL="664969" lvl="1" indent="-332485" algn="l">
              <a:lnSpc>
                <a:spcPts val="5174"/>
              </a:lnSpc>
              <a:spcBef>
                <a:spcPct val="0"/>
              </a:spcBef>
              <a:buFont typeface="Arial"/>
              <a:buChar char="•"/>
            </a:pPr>
            <a:r>
              <a:rPr lang="en-US" sz="3079">
                <a:solidFill>
                  <a:srgbClr val="FFFFFF"/>
                </a:solidFill>
                <a:latin typeface="Tomorrow"/>
                <a:ea typeface="Tomorrow"/>
                <a:cs typeface="Tomorrow"/>
                <a:sym typeface="Tomorrow"/>
              </a:rPr>
              <a:t>Lọc không gian: Sử dụng các bộ lọc như Gaussian, Median, hoặc Bilateral để làm mịn ảnh và giảm nhiễu.</a:t>
            </a:r>
          </a:p>
          <a:p>
            <a:pPr marL="664969" lvl="1" indent="-332485" algn="l">
              <a:lnSpc>
                <a:spcPts val="5174"/>
              </a:lnSpc>
              <a:spcBef>
                <a:spcPct val="0"/>
              </a:spcBef>
              <a:buFont typeface="Arial"/>
              <a:buChar char="•"/>
            </a:pPr>
            <a:r>
              <a:rPr lang="en-US" sz="3079">
                <a:solidFill>
                  <a:srgbClr val="FFFFFF"/>
                </a:solidFill>
                <a:latin typeface="Tomorrow"/>
                <a:ea typeface="Tomorrow"/>
                <a:cs typeface="Tomorrow"/>
                <a:sym typeface="Tomorrow"/>
              </a:rPr>
              <a:t>Lọc miền tần số: Loại bỏ các thành phần tần số cao (liên quan đến noise) trong miền Fourier hoặc Wavelet.</a:t>
            </a:r>
          </a:p>
          <a:p>
            <a:pPr marL="664969" lvl="1" indent="-332485" algn="l">
              <a:lnSpc>
                <a:spcPts val="5174"/>
              </a:lnSpc>
              <a:spcBef>
                <a:spcPct val="0"/>
              </a:spcBef>
              <a:buFont typeface="Arial"/>
              <a:buChar char="•"/>
            </a:pPr>
            <a:r>
              <a:rPr lang="en-US" sz="3079">
                <a:solidFill>
                  <a:srgbClr val="FFFFFF"/>
                </a:solidFill>
                <a:latin typeface="Tomorrow"/>
                <a:ea typeface="Tomorrow"/>
                <a:cs typeface="Tomorrow"/>
                <a:sym typeface="Tomorrow"/>
              </a:rPr>
              <a:t>Phương pháp học sâu: Sử dụng mô hình mạng neuron để tái tạo ảnh sạch từ ảnh bị nhiễu.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023995" y="3939722"/>
            <a:ext cx="3875673" cy="7329878"/>
          </a:xfrm>
          <a:custGeom>
            <a:avLst/>
            <a:gdLst/>
            <a:ahLst/>
            <a:cxnLst/>
            <a:rect l="l" t="t" r="r" b="b"/>
            <a:pathLst>
              <a:path w="3875673" h="7329878">
                <a:moveTo>
                  <a:pt x="0" y="0"/>
                </a:moveTo>
                <a:lnTo>
                  <a:pt x="3875674" y="0"/>
                </a:lnTo>
                <a:lnTo>
                  <a:pt x="3875674" y="7329878"/>
                </a:lnTo>
                <a:lnTo>
                  <a:pt x="0" y="7329878"/>
                </a:lnTo>
                <a:lnTo>
                  <a:pt x="0" y="0"/>
                </a:lnTo>
                <a:close/>
              </a:path>
            </a:pathLst>
          </a:custGeom>
          <a:blipFill>
            <a:blip r:embed="rId3">
              <a:alphaModFix amt="18000"/>
            </a:blip>
            <a:stretch>
              <a:fillRect/>
            </a:stretch>
          </a:blipFill>
        </p:spPr>
        <p:txBody>
          <a:bodyPr/>
          <a:lstStyle/>
          <a:p>
            <a:endParaRPr lang="en-US"/>
          </a:p>
        </p:txBody>
      </p:sp>
      <p:sp>
        <p:nvSpPr>
          <p:cNvPr id="4" name="Freeform 4"/>
          <p:cNvSpPr/>
          <p:nvPr/>
        </p:nvSpPr>
        <p:spPr>
          <a:xfrm>
            <a:off x="-3940086" y="681871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57000"/>
            </a:blip>
            <a:stretch>
              <a:fillRect/>
            </a:stretch>
          </a:blipFill>
        </p:spPr>
        <p:txBody>
          <a:bodyPr/>
          <a:lstStyle/>
          <a:p>
            <a:endParaRPr lang="en-US"/>
          </a:p>
        </p:txBody>
      </p:sp>
      <p:sp>
        <p:nvSpPr>
          <p:cNvPr id="5" name="Freeform 5"/>
          <p:cNvSpPr/>
          <p:nvPr/>
        </p:nvSpPr>
        <p:spPr>
          <a:xfrm>
            <a:off x="15054726" y="4173652"/>
            <a:ext cx="3875673" cy="7329878"/>
          </a:xfrm>
          <a:custGeom>
            <a:avLst/>
            <a:gdLst/>
            <a:ahLst/>
            <a:cxnLst/>
            <a:rect l="l" t="t" r="r" b="b"/>
            <a:pathLst>
              <a:path w="3875673" h="7329878">
                <a:moveTo>
                  <a:pt x="0" y="0"/>
                </a:moveTo>
                <a:lnTo>
                  <a:pt x="3875673" y="0"/>
                </a:lnTo>
                <a:lnTo>
                  <a:pt x="3875673" y="7329878"/>
                </a:lnTo>
                <a:lnTo>
                  <a:pt x="0" y="7329878"/>
                </a:lnTo>
                <a:lnTo>
                  <a:pt x="0" y="0"/>
                </a:lnTo>
                <a:close/>
              </a:path>
            </a:pathLst>
          </a:custGeom>
          <a:blipFill>
            <a:blip r:embed="rId3">
              <a:alphaModFix amt="18000"/>
            </a:blip>
            <a:stretch>
              <a:fillRect/>
            </a:stretch>
          </a:blipFill>
        </p:spPr>
        <p:txBody>
          <a:bodyPr/>
          <a:lstStyle/>
          <a:p>
            <a:endParaRPr lang="en-US"/>
          </a:p>
        </p:txBody>
      </p:sp>
      <p:sp>
        <p:nvSpPr>
          <p:cNvPr id="6" name="Freeform 6"/>
          <p:cNvSpPr/>
          <p:nvPr/>
        </p:nvSpPr>
        <p:spPr>
          <a:xfrm>
            <a:off x="13443060" y="-193857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40000"/>
            </a:blip>
            <a:stretch>
              <a:fillRect/>
            </a:stretch>
          </a:blipFill>
        </p:spPr>
        <p:txBody>
          <a:bodyPr/>
          <a:lstStyle/>
          <a:p>
            <a:endParaRPr lang="en-US"/>
          </a:p>
        </p:txBody>
      </p:sp>
      <p:sp>
        <p:nvSpPr>
          <p:cNvPr id="7" name="Freeform 7"/>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9" name="TextBox 9"/>
          <p:cNvSpPr txBox="1"/>
          <p:nvPr/>
        </p:nvSpPr>
        <p:spPr>
          <a:xfrm>
            <a:off x="4751713" y="406657"/>
            <a:ext cx="8784575" cy="1775112"/>
          </a:xfrm>
          <a:prstGeom prst="rect">
            <a:avLst/>
          </a:prstGeom>
        </p:spPr>
        <p:txBody>
          <a:bodyPr lIns="0" tIns="0" rIns="0" bIns="0" rtlCol="0" anchor="t">
            <a:spAutoFit/>
          </a:bodyPr>
          <a:lstStyle/>
          <a:p>
            <a:pPr algn="ctr">
              <a:lnSpc>
                <a:spcPts val="7159"/>
              </a:lnSpc>
              <a:spcBef>
                <a:spcPct val="0"/>
              </a:spcBef>
            </a:pPr>
            <a:r>
              <a:rPr lang="en-US" sz="5113">
                <a:solidFill>
                  <a:srgbClr val="FBFBFB"/>
                </a:solidFill>
                <a:latin typeface="Tomorrow"/>
                <a:ea typeface="Tomorrow"/>
                <a:cs typeface="Tomorrow"/>
                <a:sym typeface="Tomorrow"/>
              </a:rPr>
              <a:t>XỬ LÝ ẢNH TRƯỚC ĐỂ CẢI THIỆN CHẤT LƯỢNG</a:t>
            </a:r>
          </a:p>
        </p:txBody>
      </p:sp>
      <p:sp>
        <p:nvSpPr>
          <p:cNvPr id="10" name="TextBox 10"/>
          <p:cNvSpPr txBox="1"/>
          <p:nvPr/>
        </p:nvSpPr>
        <p:spPr>
          <a:xfrm>
            <a:off x="1253966" y="2393444"/>
            <a:ext cx="10354822" cy="873814"/>
          </a:xfrm>
          <a:prstGeom prst="rect">
            <a:avLst/>
          </a:prstGeom>
        </p:spPr>
        <p:txBody>
          <a:bodyPr lIns="0" tIns="0" rIns="0" bIns="0" rtlCol="0" anchor="t">
            <a:spAutoFit/>
          </a:bodyPr>
          <a:lstStyle/>
          <a:p>
            <a:pPr algn="ctr">
              <a:lnSpc>
                <a:spcPts val="7472"/>
              </a:lnSpc>
              <a:spcBef>
                <a:spcPct val="0"/>
              </a:spcBef>
            </a:pPr>
            <a:r>
              <a:rPr lang="en-US" sz="4448">
                <a:solidFill>
                  <a:srgbClr val="FFFFFF"/>
                </a:solidFill>
                <a:latin typeface="Tomorrow"/>
                <a:ea typeface="Tomorrow"/>
                <a:cs typeface="Tomorrow"/>
                <a:sym typeface="Tomorrow"/>
              </a:rPr>
              <a:t>Khôi phục  hình ảnh (Image Storation):</a:t>
            </a:r>
          </a:p>
        </p:txBody>
      </p:sp>
      <p:sp>
        <p:nvSpPr>
          <p:cNvPr id="11" name="TextBox 11"/>
          <p:cNvSpPr txBox="1"/>
          <p:nvPr/>
        </p:nvSpPr>
        <p:spPr>
          <a:xfrm>
            <a:off x="913842" y="3299895"/>
            <a:ext cx="7315496" cy="1566539"/>
          </a:xfrm>
          <a:prstGeom prst="rect">
            <a:avLst/>
          </a:prstGeom>
        </p:spPr>
        <p:txBody>
          <a:bodyPr lIns="0" tIns="0" rIns="0" bIns="0" rtlCol="0" anchor="t">
            <a:spAutoFit/>
          </a:bodyPr>
          <a:lstStyle/>
          <a:p>
            <a:pPr marL="827639" lvl="1" indent="-413820" algn="l">
              <a:lnSpc>
                <a:spcPts val="6440"/>
              </a:lnSpc>
              <a:spcBef>
                <a:spcPct val="0"/>
              </a:spcBef>
              <a:buFont typeface="Arial"/>
              <a:buChar char="•"/>
            </a:pPr>
            <a:r>
              <a:rPr lang="en-US" sz="3833">
                <a:solidFill>
                  <a:srgbClr val="FFFFFF"/>
                </a:solidFill>
                <a:latin typeface="Tomorrow"/>
                <a:ea typeface="Tomorrow"/>
                <a:cs typeface="Tomorrow"/>
                <a:sym typeface="Tomorrow"/>
              </a:rPr>
              <a:t>Tăng cường độ tương phản (Contrast Enhancement):</a:t>
            </a:r>
          </a:p>
        </p:txBody>
      </p:sp>
      <p:sp>
        <p:nvSpPr>
          <p:cNvPr id="12" name="TextBox 12"/>
          <p:cNvSpPr txBox="1"/>
          <p:nvPr/>
        </p:nvSpPr>
        <p:spPr>
          <a:xfrm>
            <a:off x="8229338" y="4769281"/>
            <a:ext cx="9685218" cy="4489019"/>
          </a:xfrm>
          <a:prstGeom prst="rect">
            <a:avLst/>
          </a:prstGeom>
        </p:spPr>
        <p:txBody>
          <a:bodyPr lIns="0" tIns="0" rIns="0" bIns="0" rtlCol="0" anchor="t">
            <a:spAutoFit/>
          </a:bodyPr>
          <a:lstStyle/>
          <a:p>
            <a:pPr marL="664969" lvl="1" indent="-332485" algn="just">
              <a:lnSpc>
                <a:spcPts val="5174"/>
              </a:lnSpc>
              <a:buFont typeface="Arial"/>
              <a:buChar char="•"/>
            </a:pPr>
            <a:r>
              <a:rPr lang="en-US" sz="3079">
                <a:solidFill>
                  <a:srgbClr val="FFFFFF"/>
                </a:solidFill>
                <a:latin typeface="Tomorrow"/>
                <a:ea typeface="Tomorrow"/>
                <a:cs typeface="Tomorrow"/>
                <a:sym typeface="Tomorrow"/>
              </a:rPr>
              <a:t>Kéo dãn histogram (Histogram Stretching): Phân bố lại cường độ pixel để sử dụng toàn bộ dải sáng từ đen đến trắng.</a:t>
            </a:r>
          </a:p>
          <a:p>
            <a:pPr marL="664969" lvl="1" indent="-332485" algn="just">
              <a:lnSpc>
                <a:spcPts val="5174"/>
              </a:lnSpc>
              <a:spcBef>
                <a:spcPct val="0"/>
              </a:spcBef>
              <a:buFont typeface="Arial"/>
              <a:buChar char="•"/>
            </a:pPr>
            <a:r>
              <a:rPr lang="en-US" sz="3079">
                <a:solidFill>
                  <a:srgbClr val="FFFFFF"/>
                </a:solidFill>
                <a:latin typeface="Tomorrow"/>
                <a:ea typeface="Tomorrow"/>
                <a:cs typeface="Tomorrow"/>
                <a:sym typeface="Tomorrow"/>
              </a:rPr>
              <a:t>Cân bằng histogram (Histogram Equalization): Làm cho histogram trở nên đồng đều, tăng độ tương phản ở những vùng có cường độ gần nhau.</a:t>
            </a:r>
          </a:p>
        </p:txBody>
      </p:sp>
      <p:sp>
        <p:nvSpPr>
          <p:cNvPr id="13" name="Freeform 13"/>
          <p:cNvSpPr/>
          <p:nvPr/>
        </p:nvSpPr>
        <p:spPr>
          <a:xfrm>
            <a:off x="907664" y="5285534"/>
            <a:ext cx="7321674" cy="3069002"/>
          </a:xfrm>
          <a:custGeom>
            <a:avLst/>
            <a:gdLst/>
            <a:ahLst/>
            <a:cxnLst/>
            <a:rect l="l" t="t" r="r" b="b"/>
            <a:pathLst>
              <a:path w="7321674" h="3069002">
                <a:moveTo>
                  <a:pt x="0" y="0"/>
                </a:moveTo>
                <a:lnTo>
                  <a:pt x="7321674" y="0"/>
                </a:lnTo>
                <a:lnTo>
                  <a:pt x="7321674" y="3069002"/>
                </a:lnTo>
                <a:lnTo>
                  <a:pt x="0" y="3069002"/>
                </a:lnTo>
                <a:lnTo>
                  <a:pt x="0" y="0"/>
                </a:lnTo>
                <a:close/>
              </a:path>
            </a:pathLst>
          </a:custGeom>
          <a:blipFill>
            <a:blip r:embed="rId7"/>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023995" y="3939722"/>
            <a:ext cx="3875673" cy="7329878"/>
          </a:xfrm>
          <a:custGeom>
            <a:avLst/>
            <a:gdLst/>
            <a:ahLst/>
            <a:cxnLst/>
            <a:rect l="l" t="t" r="r" b="b"/>
            <a:pathLst>
              <a:path w="3875673" h="7329878">
                <a:moveTo>
                  <a:pt x="0" y="0"/>
                </a:moveTo>
                <a:lnTo>
                  <a:pt x="3875674" y="0"/>
                </a:lnTo>
                <a:lnTo>
                  <a:pt x="3875674" y="7329878"/>
                </a:lnTo>
                <a:lnTo>
                  <a:pt x="0" y="7329878"/>
                </a:lnTo>
                <a:lnTo>
                  <a:pt x="0" y="0"/>
                </a:lnTo>
                <a:close/>
              </a:path>
            </a:pathLst>
          </a:custGeom>
          <a:blipFill>
            <a:blip r:embed="rId3">
              <a:alphaModFix amt="18000"/>
            </a:blip>
            <a:stretch>
              <a:fillRect/>
            </a:stretch>
          </a:blipFill>
        </p:spPr>
        <p:txBody>
          <a:bodyPr/>
          <a:lstStyle/>
          <a:p>
            <a:endParaRPr lang="en-US"/>
          </a:p>
        </p:txBody>
      </p:sp>
      <p:sp>
        <p:nvSpPr>
          <p:cNvPr id="4" name="Freeform 4"/>
          <p:cNvSpPr/>
          <p:nvPr/>
        </p:nvSpPr>
        <p:spPr>
          <a:xfrm>
            <a:off x="-3940086" y="681871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57000"/>
            </a:blip>
            <a:stretch>
              <a:fillRect/>
            </a:stretch>
          </a:blipFill>
        </p:spPr>
        <p:txBody>
          <a:bodyPr/>
          <a:lstStyle/>
          <a:p>
            <a:endParaRPr lang="en-US"/>
          </a:p>
        </p:txBody>
      </p:sp>
      <p:sp>
        <p:nvSpPr>
          <p:cNvPr id="5" name="Freeform 5"/>
          <p:cNvSpPr/>
          <p:nvPr/>
        </p:nvSpPr>
        <p:spPr>
          <a:xfrm>
            <a:off x="15054726" y="4173652"/>
            <a:ext cx="3875673" cy="7329878"/>
          </a:xfrm>
          <a:custGeom>
            <a:avLst/>
            <a:gdLst/>
            <a:ahLst/>
            <a:cxnLst/>
            <a:rect l="l" t="t" r="r" b="b"/>
            <a:pathLst>
              <a:path w="3875673" h="7329878">
                <a:moveTo>
                  <a:pt x="0" y="0"/>
                </a:moveTo>
                <a:lnTo>
                  <a:pt x="3875673" y="0"/>
                </a:lnTo>
                <a:lnTo>
                  <a:pt x="3875673" y="7329878"/>
                </a:lnTo>
                <a:lnTo>
                  <a:pt x="0" y="7329878"/>
                </a:lnTo>
                <a:lnTo>
                  <a:pt x="0" y="0"/>
                </a:lnTo>
                <a:close/>
              </a:path>
            </a:pathLst>
          </a:custGeom>
          <a:blipFill>
            <a:blip r:embed="rId3">
              <a:alphaModFix amt="18000"/>
            </a:blip>
            <a:stretch>
              <a:fillRect/>
            </a:stretch>
          </a:blipFill>
        </p:spPr>
        <p:txBody>
          <a:bodyPr/>
          <a:lstStyle/>
          <a:p>
            <a:endParaRPr lang="en-US"/>
          </a:p>
        </p:txBody>
      </p:sp>
      <p:sp>
        <p:nvSpPr>
          <p:cNvPr id="6" name="Freeform 6"/>
          <p:cNvSpPr/>
          <p:nvPr/>
        </p:nvSpPr>
        <p:spPr>
          <a:xfrm>
            <a:off x="13443060" y="-193857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40000"/>
            </a:blip>
            <a:stretch>
              <a:fillRect/>
            </a:stretch>
          </a:blipFill>
        </p:spPr>
        <p:txBody>
          <a:bodyPr/>
          <a:lstStyle/>
          <a:p>
            <a:endParaRPr lang="en-US"/>
          </a:p>
        </p:txBody>
      </p:sp>
      <p:sp>
        <p:nvSpPr>
          <p:cNvPr id="7" name="Freeform 7"/>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1253966"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9" name="TextBox 9"/>
          <p:cNvSpPr txBox="1"/>
          <p:nvPr/>
        </p:nvSpPr>
        <p:spPr>
          <a:xfrm>
            <a:off x="4751713" y="549215"/>
            <a:ext cx="8784575" cy="2679987"/>
          </a:xfrm>
          <a:prstGeom prst="rect">
            <a:avLst/>
          </a:prstGeom>
        </p:spPr>
        <p:txBody>
          <a:bodyPr lIns="0" tIns="0" rIns="0" bIns="0" rtlCol="0" anchor="t">
            <a:spAutoFit/>
          </a:bodyPr>
          <a:lstStyle/>
          <a:p>
            <a:pPr algn="ctr">
              <a:lnSpc>
                <a:spcPts val="7159"/>
              </a:lnSpc>
            </a:pPr>
            <a:r>
              <a:rPr lang="en-US" sz="5113">
                <a:solidFill>
                  <a:srgbClr val="FBFBFB"/>
                </a:solidFill>
                <a:latin typeface="Tomorrow"/>
                <a:ea typeface="Tomorrow"/>
                <a:cs typeface="Tomorrow"/>
                <a:sym typeface="Tomorrow"/>
              </a:rPr>
              <a:t>HUẤN LUYỆN MÔ HÌNH VỚI DATASET ĐA DẠNG HƠN</a:t>
            </a:r>
          </a:p>
          <a:p>
            <a:pPr algn="ctr">
              <a:lnSpc>
                <a:spcPts val="7159"/>
              </a:lnSpc>
              <a:spcBef>
                <a:spcPct val="0"/>
              </a:spcBef>
            </a:pPr>
            <a:endParaRPr lang="en-US" sz="5113">
              <a:solidFill>
                <a:srgbClr val="FBFBFB"/>
              </a:solidFill>
              <a:latin typeface="Tomorrow"/>
              <a:ea typeface="Tomorrow"/>
              <a:cs typeface="Tomorrow"/>
              <a:sym typeface="Tomorrow"/>
            </a:endParaRPr>
          </a:p>
        </p:txBody>
      </p:sp>
      <p:sp>
        <p:nvSpPr>
          <p:cNvPr id="10" name="TextBox 10"/>
          <p:cNvSpPr txBox="1"/>
          <p:nvPr/>
        </p:nvSpPr>
        <p:spPr>
          <a:xfrm>
            <a:off x="913842" y="2536691"/>
            <a:ext cx="11108193" cy="873814"/>
          </a:xfrm>
          <a:prstGeom prst="rect">
            <a:avLst/>
          </a:prstGeom>
        </p:spPr>
        <p:txBody>
          <a:bodyPr lIns="0" tIns="0" rIns="0" bIns="0" rtlCol="0" anchor="t">
            <a:spAutoFit/>
          </a:bodyPr>
          <a:lstStyle/>
          <a:p>
            <a:pPr algn="ctr">
              <a:lnSpc>
                <a:spcPts val="7472"/>
              </a:lnSpc>
              <a:spcBef>
                <a:spcPct val="0"/>
              </a:spcBef>
            </a:pPr>
            <a:r>
              <a:rPr lang="en-US" sz="4448">
                <a:solidFill>
                  <a:srgbClr val="FFFFFF"/>
                </a:solidFill>
                <a:latin typeface="Tomorrow"/>
                <a:ea typeface="Tomorrow"/>
                <a:cs typeface="Tomorrow"/>
                <a:sym typeface="Tomorrow"/>
              </a:rPr>
              <a:t>Tăng cường dữ liệu (Data Augmentation):</a:t>
            </a:r>
          </a:p>
        </p:txBody>
      </p:sp>
      <p:sp>
        <p:nvSpPr>
          <p:cNvPr id="11" name="TextBox 11"/>
          <p:cNvSpPr txBox="1"/>
          <p:nvPr/>
        </p:nvSpPr>
        <p:spPr>
          <a:xfrm>
            <a:off x="913842" y="3758747"/>
            <a:ext cx="12164347" cy="4826111"/>
          </a:xfrm>
          <a:prstGeom prst="rect">
            <a:avLst/>
          </a:prstGeom>
        </p:spPr>
        <p:txBody>
          <a:bodyPr lIns="0" tIns="0" rIns="0" bIns="0" rtlCol="0" anchor="t">
            <a:spAutoFit/>
          </a:bodyPr>
          <a:lstStyle/>
          <a:p>
            <a:pPr marL="835182" lvl="1" indent="-417591" algn="just">
              <a:lnSpc>
                <a:spcPts val="6498"/>
              </a:lnSpc>
              <a:buFont typeface="Arial"/>
              <a:buChar char="•"/>
            </a:pPr>
            <a:r>
              <a:rPr lang="en-US" sz="3868">
                <a:solidFill>
                  <a:srgbClr val="FFFFFF"/>
                </a:solidFill>
                <a:latin typeface="Tomorrow"/>
                <a:ea typeface="Tomorrow"/>
                <a:cs typeface="Tomorrow"/>
                <a:sym typeface="Tomorrow"/>
              </a:rPr>
              <a:t>Chúng ta sẽ thêm các hình ảnh bị mờ, có bụi bẩn, bị che lấp, v.v vào mô hình huấn luyện.</a:t>
            </a:r>
          </a:p>
          <a:p>
            <a:pPr marL="835182" lvl="1" indent="-417591" algn="just">
              <a:lnSpc>
                <a:spcPts val="6498"/>
              </a:lnSpc>
              <a:buFont typeface="Arial"/>
              <a:buChar char="•"/>
            </a:pPr>
            <a:r>
              <a:rPr lang="en-US" sz="3868">
                <a:solidFill>
                  <a:srgbClr val="FFFFFF"/>
                </a:solidFill>
                <a:latin typeface="Tomorrow"/>
                <a:ea typeface="Tomorrow"/>
                <a:cs typeface="Tomorrow"/>
                <a:sym typeface="Tomorrow"/>
              </a:rPr>
              <a:t>Sử dụng các kỹ thuật như thêm noise, làm mờ Gaussian, hoặc overlay các đối tượng như bùn, bụi để mô phỏng điều kiện thực tế.</a:t>
            </a:r>
          </a:p>
          <a:p>
            <a:pPr algn="just">
              <a:lnSpc>
                <a:spcPts val="6498"/>
              </a:lnSpc>
              <a:spcBef>
                <a:spcPct val="0"/>
              </a:spcBef>
            </a:pPr>
            <a:endParaRPr lang="en-US" sz="3868">
              <a:solidFill>
                <a:srgbClr val="FFFFFF"/>
              </a:solidFill>
              <a:latin typeface="Tomorrow"/>
              <a:ea typeface="Tomorrow"/>
              <a:cs typeface="Tomorrow"/>
              <a:sym typeface="Tomorrow"/>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117" t="-41920" r="-18932" b="-25458"/>
            </a:stretch>
          </a:blipFill>
        </p:spPr>
        <p:txBody>
          <a:bodyPr/>
          <a:lstStyle/>
          <a:p>
            <a:endParaRPr lang="en-US"/>
          </a:p>
        </p:txBody>
      </p:sp>
      <p:sp>
        <p:nvSpPr>
          <p:cNvPr id="3" name="Freeform 3"/>
          <p:cNvSpPr/>
          <p:nvPr/>
        </p:nvSpPr>
        <p:spPr>
          <a:xfrm>
            <a:off x="6663041" y="465736"/>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338627" y="7224057"/>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675809" y="-43695"/>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4884163" y="759852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7">
              <a:alphaModFix amt="61000"/>
            </a:blip>
            <a:stretch>
              <a:fillRect/>
            </a:stretch>
          </a:blipFill>
        </p:spPr>
        <p:txBody>
          <a:bodyPr/>
          <a:lstStyle/>
          <a:p>
            <a:endParaRPr lang="en-US"/>
          </a:p>
        </p:txBody>
      </p:sp>
      <p:sp>
        <p:nvSpPr>
          <p:cNvPr id="7" name="TextBox 7"/>
          <p:cNvSpPr txBox="1"/>
          <p:nvPr/>
        </p:nvSpPr>
        <p:spPr>
          <a:xfrm>
            <a:off x="7492002" y="56809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8" name="TextBox 8"/>
          <p:cNvSpPr txBox="1"/>
          <p:nvPr/>
        </p:nvSpPr>
        <p:spPr>
          <a:xfrm>
            <a:off x="9143897" y="4085422"/>
            <a:ext cx="6714944" cy="1906606"/>
          </a:xfrm>
          <a:prstGeom prst="rect">
            <a:avLst/>
          </a:prstGeom>
        </p:spPr>
        <p:txBody>
          <a:bodyPr lIns="0" tIns="0" rIns="0" bIns="0" rtlCol="0" anchor="t">
            <a:spAutoFit/>
          </a:bodyPr>
          <a:lstStyle/>
          <a:p>
            <a:pPr algn="l">
              <a:lnSpc>
                <a:spcPts val="15661"/>
              </a:lnSpc>
            </a:pPr>
            <a:r>
              <a:rPr lang="en-US" sz="11186">
                <a:solidFill>
                  <a:srgbClr val="FFFFFF"/>
                </a:solidFill>
                <a:latin typeface="Anton"/>
                <a:ea typeface="Anton"/>
                <a:cs typeface="Anton"/>
                <a:sym typeface="Anton"/>
              </a:rPr>
              <a:t>KẾT LUẬN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17" r="-3317"/>
            </a:stretch>
          </a:blipFill>
        </p:spPr>
        <p:txBody>
          <a:bodyPr/>
          <a:lstStyle/>
          <a:p>
            <a:endParaRPr lang="en-US"/>
          </a:p>
        </p:txBody>
      </p:sp>
      <p:sp>
        <p:nvSpPr>
          <p:cNvPr id="3" name="Freeform 3"/>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1771961" y="-3514501"/>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en-US"/>
          </a:p>
        </p:txBody>
      </p:sp>
      <p:sp>
        <p:nvSpPr>
          <p:cNvPr id="5" name="Freeform 5"/>
          <p:cNvSpPr/>
          <p:nvPr/>
        </p:nvSpPr>
        <p:spPr>
          <a:xfrm>
            <a:off x="-5487339" y="538004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en-US"/>
          </a:p>
        </p:txBody>
      </p:sp>
      <p:sp>
        <p:nvSpPr>
          <p:cNvPr id="6" name="Freeform 6"/>
          <p:cNvSpPr/>
          <p:nvPr/>
        </p:nvSpPr>
        <p:spPr>
          <a:xfrm>
            <a:off x="-88519" y="4659938"/>
            <a:ext cx="4028613" cy="4114800"/>
          </a:xfrm>
          <a:custGeom>
            <a:avLst/>
            <a:gdLst/>
            <a:ahLst/>
            <a:cxnLst/>
            <a:rect l="l" t="t" r="r" b="b"/>
            <a:pathLst>
              <a:path w="4028613" h="4114800">
                <a:moveTo>
                  <a:pt x="0" y="0"/>
                </a:moveTo>
                <a:lnTo>
                  <a:pt x="4028613" y="0"/>
                </a:lnTo>
                <a:lnTo>
                  <a:pt x="4028613" y="4114800"/>
                </a:lnTo>
                <a:lnTo>
                  <a:pt x="0" y="4114800"/>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4540106" y="1906014"/>
            <a:ext cx="4028613" cy="4114800"/>
          </a:xfrm>
          <a:custGeom>
            <a:avLst/>
            <a:gdLst/>
            <a:ahLst/>
            <a:cxnLst/>
            <a:rect l="l" t="t" r="r" b="b"/>
            <a:pathLst>
              <a:path w="4028613" h="4114800">
                <a:moveTo>
                  <a:pt x="0" y="0"/>
                </a:moveTo>
                <a:lnTo>
                  <a:pt x="4028613" y="0"/>
                </a:lnTo>
                <a:lnTo>
                  <a:pt x="4028613" y="4114800"/>
                </a:lnTo>
                <a:lnTo>
                  <a:pt x="0" y="4114800"/>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1482719" y="7408424"/>
            <a:ext cx="14604722" cy="2443862"/>
          </a:xfrm>
          <a:prstGeom prst="rect">
            <a:avLst/>
          </a:prstGeom>
        </p:spPr>
        <p:txBody>
          <a:bodyPr lIns="0" tIns="0" rIns="0" bIns="0" rtlCol="0" anchor="t">
            <a:spAutoFit/>
          </a:bodyPr>
          <a:lstStyle/>
          <a:p>
            <a:pPr marL="664969" lvl="1" indent="-332485" algn="just">
              <a:lnSpc>
                <a:spcPts val="4927"/>
              </a:lnSpc>
              <a:buFont typeface="Arial"/>
              <a:buChar char="•"/>
            </a:pPr>
            <a:r>
              <a:rPr lang="en-US" sz="3079">
                <a:solidFill>
                  <a:srgbClr val="10D3F9"/>
                </a:solidFill>
                <a:latin typeface="Tomorrow"/>
                <a:ea typeface="Tomorrow"/>
                <a:cs typeface="Tomorrow"/>
                <a:sym typeface="Tomorrow"/>
              </a:rPr>
              <a:t>Mở rộng bộ dữ liệu, đa dạng về loại phương tiện, điều kiện ngoại cảnh.</a:t>
            </a:r>
          </a:p>
          <a:p>
            <a:pPr marL="664969" lvl="1" indent="-332485" algn="just">
              <a:lnSpc>
                <a:spcPts val="4927"/>
              </a:lnSpc>
              <a:buFont typeface="Arial"/>
              <a:buChar char="•"/>
            </a:pPr>
            <a:r>
              <a:rPr lang="en-US" sz="3079">
                <a:solidFill>
                  <a:srgbClr val="10D3F9"/>
                </a:solidFill>
                <a:latin typeface="Tomorrow"/>
                <a:ea typeface="Tomorrow"/>
                <a:cs typeface="Tomorrow"/>
                <a:sym typeface="Tomorrow"/>
              </a:rPr>
              <a:t>Tối ưu mô hình nhằm giảm thời gian và tài nguyên để  tích hợp trên nhiều thiết bị. </a:t>
            </a:r>
          </a:p>
          <a:p>
            <a:pPr algn="just">
              <a:lnSpc>
                <a:spcPts val="4927"/>
              </a:lnSpc>
            </a:pPr>
            <a:endParaRPr lang="en-US" sz="3079">
              <a:solidFill>
                <a:srgbClr val="10D3F9"/>
              </a:solidFill>
              <a:latin typeface="Tomorrow"/>
              <a:ea typeface="Tomorrow"/>
              <a:cs typeface="Tomorrow"/>
              <a:sym typeface="Tomorrow"/>
            </a:endParaRPr>
          </a:p>
        </p:txBody>
      </p:sp>
      <p:sp>
        <p:nvSpPr>
          <p:cNvPr id="9" name="TextBox 9"/>
          <p:cNvSpPr txBox="1"/>
          <p:nvPr/>
        </p:nvSpPr>
        <p:spPr>
          <a:xfrm>
            <a:off x="1255499"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 </a:t>
            </a:r>
          </a:p>
        </p:txBody>
      </p:sp>
      <p:sp>
        <p:nvSpPr>
          <p:cNvPr id="10" name="TextBox 10"/>
          <p:cNvSpPr txBox="1"/>
          <p:nvPr/>
        </p:nvSpPr>
        <p:spPr>
          <a:xfrm>
            <a:off x="278645" y="1468315"/>
            <a:ext cx="5657272" cy="1316259"/>
          </a:xfrm>
          <a:prstGeom prst="rect">
            <a:avLst/>
          </a:prstGeom>
        </p:spPr>
        <p:txBody>
          <a:bodyPr lIns="0" tIns="0" rIns="0" bIns="0" rtlCol="0" anchor="t">
            <a:spAutoFit/>
          </a:bodyPr>
          <a:lstStyle/>
          <a:p>
            <a:pPr algn="ctr">
              <a:lnSpc>
                <a:spcPts val="10056"/>
              </a:lnSpc>
            </a:pPr>
            <a:r>
              <a:rPr lang="en-US" sz="9487">
                <a:solidFill>
                  <a:srgbClr val="FFFFFF"/>
                </a:solidFill>
                <a:latin typeface="Anton"/>
                <a:ea typeface="Anton"/>
                <a:cs typeface="Anton"/>
                <a:sym typeface="Anton"/>
              </a:rPr>
              <a:t>KẾT LUẬN</a:t>
            </a:r>
          </a:p>
        </p:txBody>
      </p:sp>
      <p:sp>
        <p:nvSpPr>
          <p:cNvPr id="11" name="TextBox 11"/>
          <p:cNvSpPr txBox="1"/>
          <p:nvPr/>
        </p:nvSpPr>
        <p:spPr>
          <a:xfrm>
            <a:off x="1028700" y="3013173"/>
            <a:ext cx="6874419" cy="705897"/>
          </a:xfrm>
          <a:prstGeom prst="rect">
            <a:avLst/>
          </a:prstGeom>
        </p:spPr>
        <p:txBody>
          <a:bodyPr lIns="0" tIns="0" rIns="0" bIns="0" rtlCol="0" anchor="t">
            <a:spAutoFit/>
          </a:bodyPr>
          <a:lstStyle/>
          <a:p>
            <a:pPr marL="881685" lvl="1" indent="-440842" algn="l">
              <a:lnSpc>
                <a:spcPts val="5717"/>
              </a:lnSpc>
              <a:spcBef>
                <a:spcPct val="0"/>
              </a:spcBef>
              <a:buAutoNum type="arabicPeriod"/>
            </a:pPr>
            <a:r>
              <a:rPr lang="en-US" sz="4083">
                <a:solidFill>
                  <a:srgbClr val="FFFFFF"/>
                </a:solidFill>
                <a:latin typeface="Tomorrow"/>
                <a:ea typeface="Tomorrow"/>
                <a:cs typeface="Tomorrow"/>
                <a:sym typeface="Tomorrow"/>
              </a:rPr>
              <a:t>Kết quả đạt được</a:t>
            </a:r>
          </a:p>
        </p:txBody>
      </p:sp>
      <p:sp>
        <p:nvSpPr>
          <p:cNvPr id="12" name="TextBox 12"/>
          <p:cNvSpPr txBox="1"/>
          <p:nvPr/>
        </p:nvSpPr>
        <p:spPr>
          <a:xfrm>
            <a:off x="1312092" y="6321527"/>
            <a:ext cx="8350493" cy="705897"/>
          </a:xfrm>
          <a:prstGeom prst="rect">
            <a:avLst/>
          </a:prstGeom>
        </p:spPr>
        <p:txBody>
          <a:bodyPr lIns="0" tIns="0" rIns="0" bIns="0" rtlCol="0" anchor="t">
            <a:spAutoFit/>
          </a:bodyPr>
          <a:lstStyle/>
          <a:p>
            <a:pPr algn="l">
              <a:lnSpc>
                <a:spcPts val="5717"/>
              </a:lnSpc>
              <a:spcBef>
                <a:spcPct val="0"/>
              </a:spcBef>
            </a:pPr>
            <a:r>
              <a:rPr lang="en-US" sz="4083">
                <a:solidFill>
                  <a:srgbClr val="FFFFFF"/>
                </a:solidFill>
                <a:latin typeface="Tomorrow"/>
                <a:ea typeface="Tomorrow"/>
                <a:cs typeface="Tomorrow"/>
                <a:sym typeface="Tomorrow"/>
              </a:rPr>
              <a:t>2. Hướng phát triển</a:t>
            </a:r>
          </a:p>
        </p:txBody>
      </p:sp>
      <p:sp>
        <p:nvSpPr>
          <p:cNvPr id="13" name="TextBox 13"/>
          <p:cNvSpPr txBox="1"/>
          <p:nvPr/>
        </p:nvSpPr>
        <p:spPr>
          <a:xfrm>
            <a:off x="1482719" y="4096201"/>
            <a:ext cx="14604722" cy="2443862"/>
          </a:xfrm>
          <a:prstGeom prst="rect">
            <a:avLst/>
          </a:prstGeom>
        </p:spPr>
        <p:txBody>
          <a:bodyPr lIns="0" tIns="0" rIns="0" bIns="0" rtlCol="0" anchor="t">
            <a:spAutoFit/>
          </a:bodyPr>
          <a:lstStyle/>
          <a:p>
            <a:pPr marL="664969" lvl="1" indent="-332485" algn="just">
              <a:lnSpc>
                <a:spcPts val="4927"/>
              </a:lnSpc>
              <a:buFont typeface="Arial"/>
              <a:buChar char="•"/>
            </a:pPr>
            <a:r>
              <a:rPr lang="en-US" sz="3079">
                <a:solidFill>
                  <a:srgbClr val="10D3F9"/>
                </a:solidFill>
                <a:latin typeface="Tomorrow"/>
                <a:ea typeface="Tomorrow"/>
                <a:cs typeface="Tomorrow"/>
                <a:sym typeface="Tomorrow"/>
              </a:rPr>
              <a:t>Mô hình xác định vị trí của biển số xe với độ chính xác cao, ngay cả trong các điều kiện không thuận lợi về ánh sáng, góc độ, ...</a:t>
            </a:r>
          </a:p>
          <a:p>
            <a:pPr marL="664969" lvl="1" indent="-332485" algn="just">
              <a:lnSpc>
                <a:spcPts val="4927"/>
              </a:lnSpc>
              <a:buFont typeface="Arial"/>
              <a:buChar char="•"/>
            </a:pPr>
            <a:r>
              <a:rPr lang="en-US" sz="3079">
                <a:solidFill>
                  <a:srgbClr val="10D3F9"/>
                </a:solidFill>
                <a:latin typeface="Tomorrow"/>
                <a:ea typeface="Tomorrow"/>
                <a:cs typeface="Tomorrow"/>
                <a:sym typeface="Tomorrow"/>
              </a:rPr>
              <a:t>Dự đoán tốt trên cả hai loại phương tiên: xe ô tô, xe máy</a:t>
            </a:r>
          </a:p>
          <a:p>
            <a:pPr algn="just">
              <a:lnSpc>
                <a:spcPts val="4927"/>
              </a:lnSpc>
            </a:pPr>
            <a:endParaRPr lang="en-US" sz="3079">
              <a:solidFill>
                <a:srgbClr val="10D3F9"/>
              </a:solidFill>
              <a:latin typeface="Tomorrow"/>
              <a:ea typeface="Tomorrow"/>
              <a:cs typeface="Tomorrow"/>
              <a:sym typeface="Tomorrow"/>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a:p>
        </p:txBody>
      </p:sp>
      <p:sp>
        <p:nvSpPr>
          <p:cNvPr id="3" name="Freeform 3"/>
          <p:cNvSpPr/>
          <p:nvPr/>
        </p:nvSpPr>
        <p:spPr>
          <a:xfrm>
            <a:off x="1028700" y="1020334"/>
            <a:ext cx="639926" cy="768471"/>
          </a:xfrm>
          <a:custGeom>
            <a:avLst/>
            <a:gdLst/>
            <a:ahLst/>
            <a:cxnLst/>
            <a:rect l="l" t="t" r="r" b="b"/>
            <a:pathLst>
              <a:path w="639926" h="768471">
                <a:moveTo>
                  <a:pt x="0" y="0"/>
                </a:moveTo>
                <a:lnTo>
                  <a:pt x="639926" y="0"/>
                </a:lnTo>
                <a:lnTo>
                  <a:pt x="639926" y="768470"/>
                </a:lnTo>
                <a:lnTo>
                  <a:pt x="0" y="7684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1771961" y="-3514501"/>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txBody>
          <a:bodyPr/>
          <a:lstStyle/>
          <a:p>
            <a:endParaRPr lang="en-US"/>
          </a:p>
        </p:txBody>
      </p:sp>
      <p:sp>
        <p:nvSpPr>
          <p:cNvPr id="5" name="Freeform 5"/>
          <p:cNvSpPr/>
          <p:nvPr/>
        </p:nvSpPr>
        <p:spPr>
          <a:xfrm rot="-10672988">
            <a:off x="8330689" y="-1193436"/>
            <a:ext cx="2028348" cy="4203830"/>
          </a:xfrm>
          <a:custGeom>
            <a:avLst/>
            <a:gdLst/>
            <a:ahLst/>
            <a:cxnLst/>
            <a:rect l="l" t="t" r="r" b="b"/>
            <a:pathLst>
              <a:path w="2028348" h="4203830">
                <a:moveTo>
                  <a:pt x="0" y="0"/>
                </a:moveTo>
                <a:lnTo>
                  <a:pt x="2028348" y="0"/>
                </a:lnTo>
                <a:lnTo>
                  <a:pt x="2028348" y="4203830"/>
                </a:lnTo>
                <a:lnTo>
                  <a:pt x="0" y="4203830"/>
                </a:lnTo>
                <a:lnTo>
                  <a:pt x="0" y="0"/>
                </a:lnTo>
                <a:close/>
              </a:path>
            </a:pathLst>
          </a:custGeom>
          <a:blipFill>
            <a:blip r:embed="rId6">
              <a:alphaModFix amt="43000"/>
            </a:blip>
            <a:stretch>
              <a:fillRect/>
            </a:stretch>
          </a:blipFill>
        </p:spPr>
        <p:txBody>
          <a:bodyPr/>
          <a:lstStyle/>
          <a:p>
            <a:endParaRPr lang="en-US"/>
          </a:p>
        </p:txBody>
      </p:sp>
      <p:grpSp>
        <p:nvGrpSpPr>
          <p:cNvPr id="6" name="Group 6"/>
          <p:cNvGrpSpPr/>
          <p:nvPr/>
        </p:nvGrpSpPr>
        <p:grpSpPr>
          <a:xfrm>
            <a:off x="-331195" y="6632292"/>
            <a:ext cx="19910430" cy="3086100"/>
            <a:chOff x="0" y="0"/>
            <a:chExt cx="5243899" cy="812800"/>
          </a:xfrm>
        </p:grpSpPr>
        <p:sp>
          <p:nvSpPr>
            <p:cNvPr id="7" name="Freeform 7"/>
            <p:cNvSpPr/>
            <p:nvPr/>
          </p:nvSpPr>
          <p:spPr>
            <a:xfrm>
              <a:off x="0" y="0"/>
              <a:ext cx="5243899" cy="812800"/>
            </a:xfrm>
            <a:custGeom>
              <a:avLst/>
              <a:gdLst/>
              <a:ahLst/>
              <a:cxnLst/>
              <a:rect l="l" t="t" r="r" b="b"/>
              <a:pathLst>
                <a:path w="5243899" h="812800">
                  <a:moveTo>
                    <a:pt x="0" y="0"/>
                  </a:moveTo>
                  <a:lnTo>
                    <a:pt x="5243899" y="0"/>
                  </a:lnTo>
                  <a:lnTo>
                    <a:pt x="5243899" y="812800"/>
                  </a:lnTo>
                  <a:lnTo>
                    <a:pt x="0" y="812800"/>
                  </a:lnTo>
                  <a:close/>
                </a:path>
              </a:pathLst>
            </a:custGeom>
            <a:solidFill>
              <a:srgbClr val="09B6D5">
                <a:alpha val="15686"/>
              </a:srgbClr>
            </a:solidFill>
          </p:spPr>
          <p:txBody>
            <a:bodyPr/>
            <a:lstStyle/>
            <a:p>
              <a:endParaRPr lang="en-US"/>
            </a:p>
          </p:txBody>
        </p:sp>
        <p:sp>
          <p:nvSpPr>
            <p:cNvPr id="8" name="TextBox 8"/>
            <p:cNvSpPr txBox="1"/>
            <p:nvPr/>
          </p:nvSpPr>
          <p:spPr>
            <a:xfrm>
              <a:off x="0" y="-38100"/>
              <a:ext cx="5243899"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6342641" y="7932474"/>
            <a:ext cx="485736" cy="485736"/>
          </a:xfrm>
          <a:custGeom>
            <a:avLst/>
            <a:gdLst/>
            <a:ahLst/>
            <a:cxnLst/>
            <a:rect l="l" t="t" r="r" b="b"/>
            <a:pathLst>
              <a:path w="485736" h="485736">
                <a:moveTo>
                  <a:pt x="0" y="0"/>
                </a:moveTo>
                <a:lnTo>
                  <a:pt x="485736" y="0"/>
                </a:lnTo>
                <a:lnTo>
                  <a:pt x="485736" y="485735"/>
                </a:lnTo>
                <a:lnTo>
                  <a:pt x="0" y="4857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12228796" y="7919387"/>
            <a:ext cx="498822" cy="498822"/>
          </a:xfrm>
          <a:custGeom>
            <a:avLst/>
            <a:gdLst/>
            <a:ahLst/>
            <a:cxnLst/>
            <a:rect l="l" t="t" r="r" b="b"/>
            <a:pathLst>
              <a:path w="498822" h="498822">
                <a:moveTo>
                  <a:pt x="0" y="0"/>
                </a:moveTo>
                <a:lnTo>
                  <a:pt x="498822" y="0"/>
                </a:lnTo>
                <a:lnTo>
                  <a:pt x="498822" y="498822"/>
                </a:lnTo>
                <a:lnTo>
                  <a:pt x="0" y="49882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452468" y="7927855"/>
            <a:ext cx="494972" cy="494972"/>
          </a:xfrm>
          <a:custGeom>
            <a:avLst/>
            <a:gdLst/>
            <a:ahLst/>
            <a:cxnLst/>
            <a:rect l="l" t="t" r="r" b="b"/>
            <a:pathLst>
              <a:path w="494972" h="494972">
                <a:moveTo>
                  <a:pt x="0" y="0"/>
                </a:moveTo>
                <a:lnTo>
                  <a:pt x="494972" y="0"/>
                </a:lnTo>
                <a:lnTo>
                  <a:pt x="494972" y="494973"/>
                </a:lnTo>
                <a:lnTo>
                  <a:pt x="0" y="49497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TextBox 12"/>
          <p:cNvSpPr txBox="1"/>
          <p:nvPr/>
        </p:nvSpPr>
        <p:spPr>
          <a:xfrm>
            <a:off x="2851679" y="4842717"/>
            <a:ext cx="12608647" cy="1530064"/>
          </a:xfrm>
          <a:prstGeom prst="rect">
            <a:avLst/>
          </a:prstGeom>
        </p:spPr>
        <p:txBody>
          <a:bodyPr lIns="0" tIns="0" rIns="0" bIns="0" rtlCol="0" anchor="t">
            <a:spAutoFit/>
          </a:bodyPr>
          <a:lstStyle/>
          <a:p>
            <a:pPr algn="ctr">
              <a:lnSpc>
                <a:spcPts val="11749"/>
              </a:lnSpc>
            </a:pPr>
            <a:r>
              <a:rPr lang="en-US" sz="11084">
                <a:solidFill>
                  <a:srgbClr val="FFFFFF"/>
                </a:solidFill>
                <a:latin typeface="Anton"/>
                <a:ea typeface="Anton"/>
                <a:cs typeface="Anton"/>
                <a:sym typeface="Anton"/>
              </a:rPr>
              <a:t>GET IN TOUCH WITH US!</a:t>
            </a:r>
          </a:p>
        </p:txBody>
      </p:sp>
      <p:sp>
        <p:nvSpPr>
          <p:cNvPr id="13" name="TextBox 13"/>
          <p:cNvSpPr txBox="1"/>
          <p:nvPr/>
        </p:nvSpPr>
        <p:spPr>
          <a:xfrm>
            <a:off x="1925788" y="1122689"/>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4" name="TextBox 14"/>
          <p:cNvSpPr txBox="1"/>
          <p:nvPr/>
        </p:nvSpPr>
        <p:spPr>
          <a:xfrm>
            <a:off x="3747894" y="3509246"/>
            <a:ext cx="10792212" cy="1316259"/>
          </a:xfrm>
          <a:prstGeom prst="rect">
            <a:avLst/>
          </a:prstGeom>
        </p:spPr>
        <p:txBody>
          <a:bodyPr lIns="0" tIns="0" rIns="0" bIns="0" rtlCol="0" anchor="t">
            <a:spAutoFit/>
          </a:bodyPr>
          <a:lstStyle/>
          <a:p>
            <a:pPr algn="ctr">
              <a:lnSpc>
                <a:spcPts val="10056"/>
              </a:lnSpc>
            </a:pPr>
            <a:r>
              <a:rPr lang="en-US" sz="9487">
                <a:solidFill>
                  <a:srgbClr val="FFFFFF"/>
                </a:solidFill>
                <a:latin typeface="Anton"/>
                <a:ea typeface="Anton"/>
                <a:cs typeface="Anton"/>
                <a:sym typeface="Anton"/>
              </a:rPr>
              <a:t>THANK YOU!</a:t>
            </a:r>
          </a:p>
        </p:txBody>
      </p:sp>
      <p:sp>
        <p:nvSpPr>
          <p:cNvPr id="15" name="TextBox 15"/>
          <p:cNvSpPr txBox="1"/>
          <p:nvPr/>
        </p:nvSpPr>
        <p:spPr>
          <a:xfrm>
            <a:off x="13052082" y="8007153"/>
            <a:ext cx="4355456" cy="313766"/>
          </a:xfrm>
          <a:prstGeom prst="rect">
            <a:avLst/>
          </a:prstGeom>
        </p:spPr>
        <p:txBody>
          <a:bodyPr lIns="0" tIns="0" rIns="0" bIns="0" rtlCol="0" anchor="t">
            <a:spAutoFit/>
          </a:bodyPr>
          <a:lstStyle/>
          <a:p>
            <a:pPr algn="l">
              <a:lnSpc>
                <a:spcPts val="2185"/>
              </a:lnSpc>
            </a:pPr>
            <a:r>
              <a:rPr lang="en-US" sz="2005">
                <a:solidFill>
                  <a:srgbClr val="FFFFFF"/>
                </a:solidFill>
                <a:latin typeface="Academy"/>
                <a:ea typeface="Academy"/>
                <a:cs typeface="Academy"/>
                <a:sym typeface="Academy"/>
              </a:rPr>
              <a:t>www.reallygreatsite.com</a:t>
            </a:r>
          </a:p>
        </p:txBody>
      </p:sp>
      <p:sp>
        <p:nvSpPr>
          <p:cNvPr id="16" name="TextBox 16"/>
          <p:cNvSpPr txBox="1"/>
          <p:nvPr/>
        </p:nvSpPr>
        <p:spPr>
          <a:xfrm>
            <a:off x="7165927" y="8013696"/>
            <a:ext cx="4606034" cy="313766"/>
          </a:xfrm>
          <a:prstGeom prst="rect">
            <a:avLst/>
          </a:prstGeom>
        </p:spPr>
        <p:txBody>
          <a:bodyPr lIns="0" tIns="0" rIns="0" bIns="0" rtlCol="0" anchor="t">
            <a:spAutoFit/>
          </a:bodyPr>
          <a:lstStyle/>
          <a:p>
            <a:pPr algn="l">
              <a:lnSpc>
                <a:spcPts val="2185"/>
              </a:lnSpc>
            </a:pPr>
            <a:r>
              <a:rPr lang="en-US" sz="2005">
                <a:solidFill>
                  <a:srgbClr val="FFFFFF"/>
                </a:solidFill>
                <a:latin typeface="Academy"/>
                <a:ea typeface="Academy"/>
                <a:cs typeface="Academy"/>
                <a:sym typeface="Academy"/>
              </a:rPr>
              <a:t>hello@reallygreatsite.com</a:t>
            </a:r>
          </a:p>
        </p:txBody>
      </p:sp>
      <p:sp>
        <p:nvSpPr>
          <p:cNvPr id="17" name="TextBox 17"/>
          <p:cNvSpPr txBox="1"/>
          <p:nvPr/>
        </p:nvSpPr>
        <p:spPr>
          <a:xfrm>
            <a:off x="2271290" y="8013696"/>
            <a:ext cx="4355456" cy="313766"/>
          </a:xfrm>
          <a:prstGeom prst="rect">
            <a:avLst/>
          </a:prstGeom>
        </p:spPr>
        <p:txBody>
          <a:bodyPr lIns="0" tIns="0" rIns="0" bIns="0" rtlCol="0" anchor="t">
            <a:spAutoFit/>
          </a:bodyPr>
          <a:lstStyle/>
          <a:p>
            <a:pPr algn="l">
              <a:lnSpc>
                <a:spcPts val="2185"/>
              </a:lnSpc>
            </a:pPr>
            <a:r>
              <a:rPr lang="en-US" sz="2005">
                <a:solidFill>
                  <a:srgbClr val="FFFFFF"/>
                </a:solidFill>
                <a:latin typeface="Academy"/>
                <a:ea typeface="Academy"/>
                <a:cs typeface="Academy"/>
                <a:sym typeface="Academy"/>
              </a:rPr>
              <a:t>Nhóm 4</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a:p>
        </p:txBody>
      </p:sp>
      <p:sp>
        <p:nvSpPr>
          <p:cNvPr id="3" name="Freeform 3"/>
          <p:cNvSpPr/>
          <p:nvPr/>
        </p:nvSpPr>
        <p:spPr>
          <a:xfrm>
            <a:off x="7912673" y="-3497784"/>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3">
              <a:alphaModFix amt="61000"/>
            </a:blip>
            <a:stretch>
              <a:fillRect/>
            </a:stretch>
          </a:blipFill>
        </p:spPr>
        <p:txBody>
          <a:bodyPr/>
          <a:lstStyle/>
          <a:p>
            <a:endParaRPr lang="en-US"/>
          </a:p>
        </p:txBody>
      </p:sp>
      <p:sp>
        <p:nvSpPr>
          <p:cNvPr id="4" name="Freeform 4"/>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4540106" y="2626055"/>
            <a:ext cx="3453813" cy="7568117"/>
          </a:xfrm>
          <a:custGeom>
            <a:avLst/>
            <a:gdLst/>
            <a:ahLst/>
            <a:cxnLst/>
            <a:rect l="l" t="t" r="r" b="b"/>
            <a:pathLst>
              <a:path w="3453813" h="7568117">
                <a:moveTo>
                  <a:pt x="0" y="0"/>
                </a:moveTo>
                <a:lnTo>
                  <a:pt x="3453813" y="0"/>
                </a:lnTo>
                <a:lnTo>
                  <a:pt x="3453813" y="7568117"/>
                </a:lnTo>
                <a:lnTo>
                  <a:pt x="0" y="7568117"/>
                </a:lnTo>
                <a:lnTo>
                  <a:pt x="0" y="0"/>
                </a:lnTo>
                <a:close/>
              </a:path>
            </a:pathLst>
          </a:custGeom>
          <a:blipFill>
            <a:blip r:embed="rId6">
              <a:alphaModFix amt="17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2528750" y="5819121"/>
            <a:ext cx="474052" cy="590993"/>
          </a:xfrm>
          <a:custGeom>
            <a:avLst/>
            <a:gdLst/>
            <a:ahLst/>
            <a:cxnLst/>
            <a:rect l="l" t="t" r="r" b="b"/>
            <a:pathLst>
              <a:path w="474052" h="590993">
                <a:moveTo>
                  <a:pt x="0" y="0"/>
                </a:moveTo>
                <a:lnTo>
                  <a:pt x="474052" y="0"/>
                </a:lnTo>
                <a:lnTo>
                  <a:pt x="474052" y="590993"/>
                </a:lnTo>
                <a:lnTo>
                  <a:pt x="0" y="59099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TextBox 7"/>
          <p:cNvSpPr txBox="1"/>
          <p:nvPr/>
        </p:nvSpPr>
        <p:spPr>
          <a:xfrm>
            <a:off x="2974227" y="2029839"/>
            <a:ext cx="12339547" cy="1316259"/>
          </a:xfrm>
          <a:prstGeom prst="rect">
            <a:avLst/>
          </a:prstGeom>
        </p:spPr>
        <p:txBody>
          <a:bodyPr lIns="0" tIns="0" rIns="0" bIns="0" rtlCol="0" anchor="t">
            <a:spAutoFit/>
          </a:bodyPr>
          <a:lstStyle/>
          <a:p>
            <a:pPr algn="ctr">
              <a:lnSpc>
                <a:spcPts val="10056"/>
              </a:lnSpc>
            </a:pPr>
            <a:r>
              <a:rPr lang="en-US" sz="9487">
                <a:solidFill>
                  <a:srgbClr val="FFFFFF"/>
                </a:solidFill>
                <a:latin typeface="Anton"/>
                <a:ea typeface="Anton"/>
                <a:cs typeface="Anton"/>
                <a:sym typeface="Anton"/>
              </a:rPr>
              <a:t>CÁCH MÔ HÌNH HOẠT ĐỘNG</a:t>
            </a:r>
          </a:p>
        </p:txBody>
      </p:sp>
      <p:sp>
        <p:nvSpPr>
          <p:cNvPr id="8" name="TextBox 8"/>
          <p:cNvSpPr txBox="1"/>
          <p:nvPr/>
        </p:nvSpPr>
        <p:spPr>
          <a:xfrm>
            <a:off x="1254047"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9" name="TextBox 9"/>
          <p:cNvSpPr txBox="1"/>
          <p:nvPr/>
        </p:nvSpPr>
        <p:spPr>
          <a:xfrm>
            <a:off x="3451112" y="5703991"/>
            <a:ext cx="4850844" cy="706123"/>
          </a:xfrm>
          <a:prstGeom prst="rect">
            <a:avLst/>
          </a:prstGeom>
        </p:spPr>
        <p:txBody>
          <a:bodyPr lIns="0" tIns="0" rIns="0" bIns="0" rtlCol="0" anchor="t">
            <a:spAutoFit/>
          </a:bodyPr>
          <a:lstStyle/>
          <a:p>
            <a:pPr algn="ctr">
              <a:lnSpc>
                <a:spcPts val="5704"/>
              </a:lnSpc>
              <a:spcBef>
                <a:spcPct val="0"/>
              </a:spcBef>
            </a:pPr>
            <a:r>
              <a:rPr lang="en-US" sz="4074">
                <a:solidFill>
                  <a:srgbClr val="FFFFFF"/>
                </a:solidFill>
                <a:latin typeface="Tomorrow"/>
                <a:ea typeface="Tomorrow"/>
                <a:cs typeface="Tomorrow"/>
                <a:sym typeface="Tomorrow"/>
              </a:rPr>
              <a:t>Xác định biển số xe </a:t>
            </a:r>
          </a:p>
        </p:txBody>
      </p:sp>
      <p:sp>
        <p:nvSpPr>
          <p:cNvPr id="10" name="TextBox 10"/>
          <p:cNvSpPr txBox="1"/>
          <p:nvPr/>
        </p:nvSpPr>
        <p:spPr>
          <a:xfrm>
            <a:off x="1218118" y="3703463"/>
            <a:ext cx="13708038" cy="1429797"/>
          </a:xfrm>
          <a:prstGeom prst="rect">
            <a:avLst/>
          </a:prstGeom>
        </p:spPr>
        <p:txBody>
          <a:bodyPr lIns="0" tIns="0" rIns="0" bIns="0" rtlCol="0" anchor="t">
            <a:spAutoFit/>
          </a:bodyPr>
          <a:lstStyle/>
          <a:p>
            <a:pPr algn="just">
              <a:lnSpc>
                <a:spcPts val="5717"/>
              </a:lnSpc>
              <a:spcBef>
                <a:spcPct val="0"/>
              </a:spcBef>
            </a:pPr>
            <a:r>
              <a:rPr lang="en-US" sz="4083">
                <a:solidFill>
                  <a:srgbClr val="FFFFFF"/>
                </a:solidFill>
                <a:latin typeface="Tomorrow"/>
                <a:ea typeface="Tomorrow"/>
                <a:cs typeface="Tomorrow"/>
                <a:sym typeface="Tomorrow"/>
              </a:rPr>
              <a:t>Quy trình nhận dạng biển số xe được thực hiện qua 2 bước chính:</a:t>
            </a:r>
          </a:p>
        </p:txBody>
      </p:sp>
      <p:sp>
        <p:nvSpPr>
          <p:cNvPr id="11" name="Freeform 11"/>
          <p:cNvSpPr/>
          <p:nvPr/>
        </p:nvSpPr>
        <p:spPr>
          <a:xfrm>
            <a:off x="2528750" y="7095914"/>
            <a:ext cx="474052" cy="590993"/>
          </a:xfrm>
          <a:custGeom>
            <a:avLst/>
            <a:gdLst/>
            <a:ahLst/>
            <a:cxnLst/>
            <a:rect l="l" t="t" r="r" b="b"/>
            <a:pathLst>
              <a:path w="474052" h="590993">
                <a:moveTo>
                  <a:pt x="0" y="0"/>
                </a:moveTo>
                <a:lnTo>
                  <a:pt x="474052" y="0"/>
                </a:lnTo>
                <a:lnTo>
                  <a:pt x="474052" y="590993"/>
                </a:lnTo>
                <a:lnTo>
                  <a:pt x="0" y="59099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TextBox 12"/>
          <p:cNvSpPr txBox="1"/>
          <p:nvPr/>
        </p:nvSpPr>
        <p:spPr>
          <a:xfrm>
            <a:off x="3451112" y="7010189"/>
            <a:ext cx="3778091" cy="706123"/>
          </a:xfrm>
          <a:prstGeom prst="rect">
            <a:avLst/>
          </a:prstGeom>
        </p:spPr>
        <p:txBody>
          <a:bodyPr lIns="0" tIns="0" rIns="0" bIns="0" rtlCol="0" anchor="t">
            <a:spAutoFit/>
          </a:bodyPr>
          <a:lstStyle/>
          <a:p>
            <a:pPr algn="ctr">
              <a:lnSpc>
                <a:spcPts val="5704"/>
              </a:lnSpc>
              <a:spcBef>
                <a:spcPct val="0"/>
              </a:spcBef>
            </a:pPr>
            <a:r>
              <a:rPr lang="en-US" sz="4074">
                <a:solidFill>
                  <a:srgbClr val="FFFFFF"/>
                </a:solidFill>
                <a:latin typeface="Tomorrow"/>
                <a:ea typeface="Tomorrow"/>
                <a:cs typeface="Tomorrow"/>
                <a:sym typeface="Tomorrow"/>
              </a:rPr>
              <a:t>Trích xuất ký tự</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388774" y="260229"/>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2872135" y="5279580"/>
            <a:ext cx="4137367" cy="4114800"/>
          </a:xfrm>
          <a:custGeom>
            <a:avLst/>
            <a:gdLst/>
            <a:ahLst/>
            <a:cxnLst/>
            <a:rect l="l" t="t" r="r" b="b"/>
            <a:pathLst>
              <a:path w="4137367" h="4114800">
                <a:moveTo>
                  <a:pt x="0" y="0"/>
                </a:moveTo>
                <a:lnTo>
                  <a:pt x="4137368" y="0"/>
                </a:lnTo>
                <a:lnTo>
                  <a:pt x="413736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3748689" y="3246310"/>
            <a:ext cx="8598548" cy="705897"/>
          </a:xfrm>
          <a:prstGeom prst="rect">
            <a:avLst/>
          </a:prstGeom>
        </p:spPr>
        <p:txBody>
          <a:bodyPr lIns="0" tIns="0" rIns="0" bIns="0" rtlCol="0" anchor="t">
            <a:spAutoFit/>
          </a:bodyPr>
          <a:lstStyle/>
          <a:p>
            <a:pPr algn="just">
              <a:lnSpc>
                <a:spcPts val="5717"/>
              </a:lnSpc>
              <a:spcBef>
                <a:spcPct val="0"/>
              </a:spcBef>
            </a:pPr>
            <a:r>
              <a:rPr lang="en-US" sz="4083">
                <a:solidFill>
                  <a:srgbClr val="FFFFFF"/>
                </a:solidFill>
                <a:latin typeface="Tomorrow"/>
                <a:ea typeface="Tomorrow"/>
                <a:cs typeface="Tomorrow"/>
                <a:sym typeface="Tomorrow"/>
              </a:rPr>
              <a:t>OpenCV</a:t>
            </a:r>
          </a:p>
        </p:txBody>
      </p:sp>
      <p:sp>
        <p:nvSpPr>
          <p:cNvPr id="6" name="TextBox 6"/>
          <p:cNvSpPr txBox="1"/>
          <p:nvPr/>
        </p:nvSpPr>
        <p:spPr>
          <a:xfrm>
            <a:off x="3748689" y="5193855"/>
            <a:ext cx="8598548" cy="705897"/>
          </a:xfrm>
          <a:prstGeom prst="rect">
            <a:avLst/>
          </a:prstGeom>
        </p:spPr>
        <p:txBody>
          <a:bodyPr lIns="0" tIns="0" rIns="0" bIns="0" rtlCol="0" anchor="t">
            <a:spAutoFit/>
          </a:bodyPr>
          <a:lstStyle/>
          <a:p>
            <a:pPr algn="just">
              <a:lnSpc>
                <a:spcPts val="5717"/>
              </a:lnSpc>
              <a:spcBef>
                <a:spcPct val="0"/>
              </a:spcBef>
            </a:pPr>
            <a:r>
              <a:rPr lang="en-US" sz="4083">
                <a:solidFill>
                  <a:srgbClr val="FFFFFF"/>
                </a:solidFill>
                <a:latin typeface="Tomorrow"/>
                <a:ea typeface="Tomorrow"/>
                <a:cs typeface="Tomorrow"/>
                <a:sym typeface="Tomorrow"/>
              </a:rPr>
              <a:t>Mô hình YOLOv5</a:t>
            </a:r>
          </a:p>
        </p:txBody>
      </p:sp>
      <p:sp>
        <p:nvSpPr>
          <p:cNvPr id="7" name="TextBox 7"/>
          <p:cNvSpPr txBox="1"/>
          <p:nvPr/>
        </p:nvSpPr>
        <p:spPr>
          <a:xfrm>
            <a:off x="3748689" y="4237958"/>
            <a:ext cx="8598548" cy="705897"/>
          </a:xfrm>
          <a:prstGeom prst="rect">
            <a:avLst/>
          </a:prstGeom>
        </p:spPr>
        <p:txBody>
          <a:bodyPr lIns="0" tIns="0" rIns="0" bIns="0" rtlCol="0" anchor="t">
            <a:spAutoFit/>
          </a:bodyPr>
          <a:lstStyle/>
          <a:p>
            <a:pPr algn="just">
              <a:lnSpc>
                <a:spcPts val="5717"/>
              </a:lnSpc>
              <a:spcBef>
                <a:spcPct val="0"/>
              </a:spcBef>
            </a:pPr>
            <a:r>
              <a:rPr lang="en-US" sz="4083">
                <a:solidFill>
                  <a:srgbClr val="FFFFFF"/>
                </a:solidFill>
                <a:latin typeface="Tomorrow"/>
                <a:ea typeface="Tomorrow"/>
                <a:cs typeface="Tomorrow"/>
                <a:sym typeface="Tomorrow"/>
              </a:rPr>
              <a:t>Mô hình InceptionResNetV2</a:t>
            </a:r>
          </a:p>
        </p:txBody>
      </p:sp>
      <p:sp>
        <p:nvSpPr>
          <p:cNvPr id="8" name="TextBox 8"/>
          <p:cNvSpPr txBox="1"/>
          <p:nvPr/>
        </p:nvSpPr>
        <p:spPr>
          <a:xfrm>
            <a:off x="2782479" y="3680084"/>
            <a:ext cx="580904" cy="2703692"/>
          </a:xfrm>
          <a:prstGeom prst="rect">
            <a:avLst/>
          </a:prstGeom>
        </p:spPr>
        <p:txBody>
          <a:bodyPr lIns="0" tIns="0" rIns="0" bIns="0" rtlCol="0" anchor="t">
            <a:spAutoFit/>
          </a:bodyPr>
          <a:lstStyle/>
          <a:p>
            <a:pPr algn="l">
              <a:lnSpc>
                <a:spcPts val="20371"/>
              </a:lnSpc>
              <a:spcBef>
                <a:spcPct val="0"/>
              </a:spcBef>
            </a:pPr>
            <a:r>
              <a:rPr lang="en-US" sz="14551">
                <a:solidFill>
                  <a:srgbClr val="FFFFFF"/>
                </a:solidFill>
                <a:latin typeface="Codec Pro"/>
                <a:ea typeface="Codec Pro"/>
                <a:cs typeface="Codec Pro"/>
                <a:sym typeface="Codec Pro"/>
              </a:rPr>
              <a:t>.</a:t>
            </a:r>
          </a:p>
        </p:txBody>
      </p:sp>
      <p:sp>
        <p:nvSpPr>
          <p:cNvPr id="9" name="TextBox 9"/>
          <p:cNvSpPr txBox="1"/>
          <p:nvPr/>
        </p:nvSpPr>
        <p:spPr>
          <a:xfrm>
            <a:off x="2782479" y="2939160"/>
            <a:ext cx="580904" cy="2340420"/>
          </a:xfrm>
          <a:prstGeom prst="rect">
            <a:avLst/>
          </a:prstGeom>
        </p:spPr>
        <p:txBody>
          <a:bodyPr lIns="0" tIns="0" rIns="0" bIns="0" rtlCol="0" anchor="t">
            <a:spAutoFit/>
          </a:bodyPr>
          <a:lstStyle/>
          <a:p>
            <a:pPr algn="l">
              <a:lnSpc>
                <a:spcPts val="17635"/>
              </a:lnSpc>
              <a:spcBef>
                <a:spcPct val="0"/>
              </a:spcBef>
            </a:pPr>
            <a:r>
              <a:rPr lang="en-US" sz="12597">
                <a:solidFill>
                  <a:srgbClr val="FFFFFF"/>
                </a:solidFill>
                <a:latin typeface="Codec Pro"/>
                <a:ea typeface="Codec Pro"/>
                <a:cs typeface="Codec Pro"/>
                <a:sym typeface="Codec Pro"/>
              </a:rPr>
              <a:t>.</a:t>
            </a:r>
          </a:p>
        </p:txBody>
      </p:sp>
      <p:sp>
        <p:nvSpPr>
          <p:cNvPr id="10" name="TextBox 10"/>
          <p:cNvSpPr txBox="1"/>
          <p:nvPr/>
        </p:nvSpPr>
        <p:spPr>
          <a:xfrm>
            <a:off x="2816692" y="1947513"/>
            <a:ext cx="639926" cy="2340420"/>
          </a:xfrm>
          <a:prstGeom prst="rect">
            <a:avLst/>
          </a:prstGeom>
        </p:spPr>
        <p:txBody>
          <a:bodyPr lIns="0" tIns="0" rIns="0" bIns="0" rtlCol="0" anchor="t">
            <a:spAutoFit/>
          </a:bodyPr>
          <a:lstStyle/>
          <a:p>
            <a:pPr algn="l">
              <a:lnSpc>
                <a:spcPts val="17635"/>
              </a:lnSpc>
              <a:spcBef>
                <a:spcPct val="0"/>
              </a:spcBef>
            </a:pPr>
            <a:r>
              <a:rPr lang="en-US" sz="12597">
                <a:solidFill>
                  <a:srgbClr val="FFFFFF"/>
                </a:solidFill>
                <a:latin typeface="Codec Pro"/>
                <a:ea typeface="Codec Pro"/>
                <a:cs typeface="Codec Pro"/>
                <a:sym typeface="Codec Pro"/>
              </a:rPr>
              <a:t>.</a:t>
            </a:r>
          </a:p>
        </p:txBody>
      </p:sp>
      <p:sp>
        <p:nvSpPr>
          <p:cNvPr id="11" name="TextBox 11"/>
          <p:cNvSpPr txBox="1"/>
          <p:nvPr/>
        </p:nvSpPr>
        <p:spPr>
          <a:xfrm>
            <a:off x="1028700" y="1194250"/>
            <a:ext cx="10873275" cy="1334288"/>
          </a:xfrm>
          <a:prstGeom prst="rect">
            <a:avLst/>
          </a:prstGeom>
        </p:spPr>
        <p:txBody>
          <a:bodyPr lIns="0" tIns="0" rIns="0" bIns="0" rtlCol="0" anchor="t">
            <a:spAutoFit/>
          </a:bodyPr>
          <a:lstStyle/>
          <a:p>
            <a:pPr algn="l">
              <a:lnSpc>
                <a:spcPts val="10268"/>
              </a:lnSpc>
            </a:pPr>
            <a:r>
              <a:rPr lang="en-US" sz="9687">
                <a:solidFill>
                  <a:srgbClr val="FFFFFF"/>
                </a:solidFill>
                <a:latin typeface="Anton"/>
                <a:ea typeface="Anton"/>
                <a:cs typeface="Anton"/>
                <a:sym typeface="Anton"/>
              </a:rPr>
              <a:t>CÁC CÔNG CỤ CHỦ CHỐT</a:t>
            </a:r>
          </a:p>
        </p:txBody>
      </p:sp>
      <p:sp>
        <p:nvSpPr>
          <p:cNvPr id="12" name="TextBox 12"/>
          <p:cNvSpPr txBox="1"/>
          <p:nvPr/>
        </p:nvSpPr>
        <p:spPr>
          <a:xfrm>
            <a:off x="1249981" y="45428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13" name="TextBox 13"/>
          <p:cNvSpPr txBox="1"/>
          <p:nvPr/>
        </p:nvSpPr>
        <p:spPr>
          <a:xfrm>
            <a:off x="2782479" y="4784280"/>
            <a:ext cx="580904" cy="2703692"/>
          </a:xfrm>
          <a:prstGeom prst="rect">
            <a:avLst/>
          </a:prstGeom>
        </p:spPr>
        <p:txBody>
          <a:bodyPr lIns="0" tIns="0" rIns="0" bIns="0" rtlCol="0" anchor="t">
            <a:spAutoFit/>
          </a:bodyPr>
          <a:lstStyle/>
          <a:p>
            <a:pPr algn="l">
              <a:lnSpc>
                <a:spcPts val="20371"/>
              </a:lnSpc>
              <a:spcBef>
                <a:spcPct val="0"/>
              </a:spcBef>
            </a:pPr>
            <a:r>
              <a:rPr lang="en-US" sz="14551">
                <a:solidFill>
                  <a:srgbClr val="FFFFFF"/>
                </a:solidFill>
                <a:latin typeface="Codec Pro"/>
                <a:ea typeface="Codec Pro"/>
                <a:cs typeface="Codec Pro"/>
                <a:sym typeface="Codec Pro"/>
              </a:rPr>
              <a:t>.</a:t>
            </a:r>
          </a:p>
        </p:txBody>
      </p:sp>
      <p:sp>
        <p:nvSpPr>
          <p:cNvPr id="14" name="TextBox 14"/>
          <p:cNvSpPr txBox="1"/>
          <p:nvPr/>
        </p:nvSpPr>
        <p:spPr>
          <a:xfrm>
            <a:off x="3748689" y="6298051"/>
            <a:ext cx="8598548" cy="705897"/>
          </a:xfrm>
          <a:prstGeom prst="rect">
            <a:avLst/>
          </a:prstGeom>
        </p:spPr>
        <p:txBody>
          <a:bodyPr lIns="0" tIns="0" rIns="0" bIns="0" rtlCol="0" anchor="t">
            <a:spAutoFit/>
          </a:bodyPr>
          <a:lstStyle/>
          <a:p>
            <a:pPr algn="just">
              <a:lnSpc>
                <a:spcPts val="5717"/>
              </a:lnSpc>
              <a:spcBef>
                <a:spcPct val="0"/>
              </a:spcBef>
            </a:pPr>
            <a:r>
              <a:rPr lang="en-US" sz="4083">
                <a:solidFill>
                  <a:srgbClr val="FFFFFF"/>
                </a:solidFill>
                <a:latin typeface="Tomorrow"/>
                <a:ea typeface="Tomorrow"/>
                <a:cs typeface="Tomorrow"/>
                <a:sym typeface="Tomorrow"/>
              </a:rPr>
              <a:t>Pytersseract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117" t="-41920" r="-18932" b="-25458"/>
            </a:stretch>
          </a:blipFill>
        </p:spPr>
        <p:txBody>
          <a:bodyPr/>
          <a:lstStyle/>
          <a:p>
            <a:endParaRPr lang="en-US"/>
          </a:p>
        </p:txBody>
      </p:sp>
      <p:sp>
        <p:nvSpPr>
          <p:cNvPr id="3" name="Freeform 3"/>
          <p:cNvSpPr/>
          <p:nvPr/>
        </p:nvSpPr>
        <p:spPr>
          <a:xfrm>
            <a:off x="6663041" y="465736"/>
            <a:ext cx="639926" cy="768471"/>
          </a:xfrm>
          <a:custGeom>
            <a:avLst/>
            <a:gdLst/>
            <a:ahLst/>
            <a:cxnLst/>
            <a:rect l="l" t="t" r="r" b="b"/>
            <a:pathLst>
              <a:path w="639926" h="768471">
                <a:moveTo>
                  <a:pt x="0" y="0"/>
                </a:moveTo>
                <a:lnTo>
                  <a:pt x="639926" y="0"/>
                </a:lnTo>
                <a:lnTo>
                  <a:pt x="639926" y="768471"/>
                </a:lnTo>
                <a:lnTo>
                  <a:pt x="0" y="768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338627" y="7224057"/>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675809" y="-43695"/>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4884163" y="759852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7">
              <a:alphaModFix amt="61000"/>
            </a:blip>
            <a:stretch>
              <a:fillRect/>
            </a:stretch>
          </a:blipFill>
        </p:spPr>
        <p:txBody>
          <a:bodyPr/>
          <a:lstStyle/>
          <a:p>
            <a:endParaRPr lang="en-US"/>
          </a:p>
        </p:txBody>
      </p:sp>
      <p:sp>
        <p:nvSpPr>
          <p:cNvPr id="7" name="TextBox 7"/>
          <p:cNvSpPr txBox="1"/>
          <p:nvPr/>
        </p:nvSpPr>
        <p:spPr>
          <a:xfrm>
            <a:off x="7492002" y="568092"/>
            <a:ext cx="1851782" cy="3327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Mokoto"/>
                <a:ea typeface="Mokoto"/>
                <a:cs typeface="Mokoto"/>
                <a:sym typeface="Mokoto"/>
              </a:rPr>
              <a:t>nhóm 4</a:t>
            </a:r>
          </a:p>
        </p:txBody>
      </p:sp>
      <p:sp>
        <p:nvSpPr>
          <p:cNvPr id="8" name="TextBox 8"/>
          <p:cNvSpPr txBox="1"/>
          <p:nvPr/>
        </p:nvSpPr>
        <p:spPr>
          <a:xfrm>
            <a:off x="6663041" y="4674556"/>
            <a:ext cx="10873275" cy="1551451"/>
          </a:xfrm>
          <a:prstGeom prst="rect">
            <a:avLst/>
          </a:prstGeom>
        </p:spPr>
        <p:txBody>
          <a:bodyPr lIns="0" tIns="0" rIns="0" bIns="0" rtlCol="0" anchor="t">
            <a:spAutoFit/>
          </a:bodyPr>
          <a:lstStyle/>
          <a:p>
            <a:pPr algn="l">
              <a:lnSpc>
                <a:spcPts val="11857"/>
              </a:lnSpc>
            </a:pPr>
            <a:r>
              <a:rPr lang="en-US" sz="11186">
                <a:solidFill>
                  <a:srgbClr val="FFFFFF"/>
                </a:solidFill>
                <a:latin typeface="Anton"/>
                <a:ea typeface="Anton"/>
                <a:cs typeface="Anton"/>
                <a:sym typeface="Anton"/>
              </a:rPr>
              <a:t>XÁC ĐỊNH BIỂN SỐ XE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2649</Words>
  <Application>Microsoft Office PowerPoint</Application>
  <PresentationFormat>Tùy chỉnh</PresentationFormat>
  <Paragraphs>315</Paragraphs>
  <Slides>65</Slides>
  <Notes>0</Notes>
  <HiddenSlides>0</HiddenSlides>
  <MMClips>0</MMClips>
  <ScaleCrop>false</ScaleCrop>
  <HeadingPairs>
    <vt:vector size="6" baseType="variant">
      <vt:variant>
        <vt:lpstr>Phông được Dùng</vt:lpstr>
      </vt:variant>
      <vt:variant>
        <vt:i4>9</vt:i4>
      </vt:variant>
      <vt:variant>
        <vt:lpstr>Chủ đề</vt:lpstr>
      </vt:variant>
      <vt:variant>
        <vt:i4>1</vt:i4>
      </vt:variant>
      <vt:variant>
        <vt:lpstr>Tiêu đề Bản chiếu</vt:lpstr>
      </vt:variant>
      <vt:variant>
        <vt:i4>65</vt:i4>
      </vt:variant>
    </vt:vector>
  </HeadingPairs>
  <TitlesOfParts>
    <vt:vector size="75" baseType="lpstr">
      <vt:lpstr>Tomorrow Bold</vt:lpstr>
      <vt:lpstr>Academy</vt:lpstr>
      <vt:lpstr>Mokoto</vt:lpstr>
      <vt:lpstr>Calibri</vt:lpstr>
      <vt:lpstr>Arial</vt:lpstr>
      <vt:lpstr>Anton</vt:lpstr>
      <vt:lpstr>Tomorrow</vt:lpstr>
      <vt:lpstr>Tomorrow Italics</vt:lpstr>
      <vt:lpstr>Codec Pro</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Slide-Nhom4</dc:title>
  <cp:lastModifiedBy>TỪ VĂN KHÔI</cp:lastModifiedBy>
  <cp:revision>2</cp:revision>
  <dcterms:created xsi:type="dcterms:W3CDTF">2006-08-16T00:00:00Z</dcterms:created>
  <dcterms:modified xsi:type="dcterms:W3CDTF">2024-11-28T14:12:20Z</dcterms:modified>
  <dc:identifier>DAGXtayblYc</dc:identifier>
</cp:coreProperties>
</file>